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47" r:id="rId2"/>
    <p:sldId id="260" r:id="rId3"/>
    <p:sldId id="279" r:id="rId4"/>
    <p:sldId id="346" r:id="rId5"/>
    <p:sldId id="283" r:id="rId6"/>
    <p:sldId id="317" r:id="rId7"/>
    <p:sldId id="284" r:id="rId8"/>
    <p:sldId id="285" r:id="rId9"/>
    <p:sldId id="316" r:id="rId10"/>
    <p:sldId id="318" r:id="rId11"/>
    <p:sldId id="319" r:id="rId12"/>
    <p:sldId id="286" r:id="rId13"/>
    <p:sldId id="320" r:id="rId14"/>
    <p:sldId id="287" r:id="rId15"/>
    <p:sldId id="340" r:id="rId16"/>
    <p:sldId id="321" r:id="rId17"/>
    <p:sldId id="288" r:id="rId18"/>
    <p:sldId id="289" r:id="rId19"/>
    <p:sldId id="322" r:id="rId20"/>
    <p:sldId id="339" r:id="rId21"/>
    <p:sldId id="290" r:id="rId22"/>
    <p:sldId id="341" r:id="rId23"/>
    <p:sldId id="323" r:id="rId24"/>
    <p:sldId id="324" r:id="rId25"/>
    <p:sldId id="342" r:id="rId26"/>
    <p:sldId id="343" r:id="rId27"/>
    <p:sldId id="325" r:id="rId28"/>
    <p:sldId id="327" r:id="rId29"/>
    <p:sldId id="328" r:id="rId30"/>
    <p:sldId id="326" r:id="rId31"/>
    <p:sldId id="329" r:id="rId32"/>
    <p:sldId id="330" r:id="rId33"/>
    <p:sldId id="331" r:id="rId34"/>
    <p:sldId id="344" r:id="rId35"/>
    <p:sldId id="348" r:id="rId36"/>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85" autoAdjust="0"/>
    <p:restoredTop sz="94645" autoAdjust="0"/>
  </p:normalViewPr>
  <p:slideViewPr>
    <p:cSldViewPr>
      <p:cViewPr>
        <p:scale>
          <a:sx n="77" d="100"/>
          <a:sy n="77" d="100"/>
        </p:scale>
        <p:origin x="-117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5" d="100"/>
          <a:sy n="85" d="100"/>
        </p:scale>
        <p:origin x="-137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394977793173839E-2"/>
          <c:y val="6.9378071473711625E-2"/>
          <c:w val="0.89985957600078781"/>
          <c:h val="0.58373273929605651"/>
        </c:manualLayout>
      </c:layout>
      <c:barChart>
        <c:barDir val="col"/>
        <c:grouping val="clustered"/>
        <c:varyColors val="0"/>
        <c:ser>
          <c:idx val="1"/>
          <c:order val="1"/>
          <c:tx>
            <c:strRef>
              <c:f>'15-64 anni'!$A$56</c:f>
              <c:strCache>
                <c:ptCount val="1"/>
                <c:pt idx="0">
                  <c:v>Germany </c:v>
                </c:pt>
              </c:strCache>
            </c:strRef>
          </c:tx>
          <c:spPr>
            <a:solidFill>
              <a:srgbClr val="993366"/>
            </a:solidFill>
            <a:ln w="12700">
              <a:noFill/>
              <a:prstDash val="solid"/>
            </a:ln>
          </c:spPr>
          <c:invertIfNegative val="0"/>
          <c:cat>
            <c:strRef>
              <c:f>'15-64 anni'!$B$54:$E$54</c:f>
              <c:strCache>
                <c:ptCount val="4"/>
                <c:pt idx="0">
                  <c:v>2007</c:v>
                </c:pt>
                <c:pt idx="1">
                  <c:v>2008</c:v>
                </c:pt>
                <c:pt idx="2">
                  <c:v>2009</c:v>
                </c:pt>
                <c:pt idx="3">
                  <c:v>2010</c:v>
                </c:pt>
              </c:strCache>
            </c:strRef>
          </c:cat>
          <c:val>
            <c:numRef>
              <c:f>'15-64 anni'!$B$56:$E$56</c:f>
              <c:numCache>
                <c:formatCode>#,##0.0</c:formatCode>
                <c:ptCount val="4"/>
                <c:pt idx="0">
                  <c:v>69.400000000000006</c:v>
                </c:pt>
                <c:pt idx="1">
                  <c:v>70.099999999999994</c:v>
                </c:pt>
                <c:pt idx="2">
                  <c:v>70.3</c:v>
                </c:pt>
                <c:pt idx="3">
                  <c:v>71.099999999999994</c:v>
                </c:pt>
              </c:numCache>
            </c:numRef>
          </c:val>
        </c:ser>
        <c:ser>
          <c:idx val="2"/>
          <c:order val="2"/>
          <c:tx>
            <c:strRef>
              <c:f>'15-64 anni'!$A$57</c:f>
              <c:strCache>
                <c:ptCount val="1"/>
                <c:pt idx="0">
                  <c:v>Spain</c:v>
                </c:pt>
              </c:strCache>
            </c:strRef>
          </c:tx>
          <c:spPr>
            <a:solidFill>
              <a:srgbClr val="FFFFCC"/>
            </a:solidFill>
            <a:ln w="12700">
              <a:noFill/>
              <a:prstDash val="solid"/>
            </a:ln>
          </c:spPr>
          <c:invertIfNegative val="0"/>
          <c:cat>
            <c:strRef>
              <c:f>'15-64 anni'!$B$54:$E$54</c:f>
              <c:strCache>
                <c:ptCount val="4"/>
                <c:pt idx="0">
                  <c:v>2007</c:v>
                </c:pt>
                <c:pt idx="1">
                  <c:v>2008</c:v>
                </c:pt>
                <c:pt idx="2">
                  <c:v>2009</c:v>
                </c:pt>
                <c:pt idx="3">
                  <c:v>2010</c:v>
                </c:pt>
              </c:strCache>
            </c:strRef>
          </c:cat>
          <c:val>
            <c:numRef>
              <c:f>'15-64 anni'!$B$57:$E$57</c:f>
              <c:numCache>
                <c:formatCode>#,##0.0</c:formatCode>
                <c:ptCount val="4"/>
                <c:pt idx="0">
                  <c:v>65.599999999999994</c:v>
                </c:pt>
                <c:pt idx="1">
                  <c:v>64.3</c:v>
                </c:pt>
                <c:pt idx="2">
                  <c:v>59.8</c:v>
                </c:pt>
                <c:pt idx="3">
                  <c:v>58.6</c:v>
                </c:pt>
              </c:numCache>
            </c:numRef>
          </c:val>
        </c:ser>
        <c:ser>
          <c:idx val="3"/>
          <c:order val="3"/>
          <c:tx>
            <c:strRef>
              <c:f>'15-64 anni'!$A$58</c:f>
              <c:strCache>
                <c:ptCount val="1"/>
                <c:pt idx="0">
                  <c:v>France</c:v>
                </c:pt>
              </c:strCache>
            </c:strRef>
          </c:tx>
          <c:spPr>
            <a:solidFill>
              <a:srgbClr val="33CCCC"/>
            </a:solidFill>
            <a:ln w="12700">
              <a:noFill/>
              <a:prstDash val="solid"/>
            </a:ln>
          </c:spPr>
          <c:invertIfNegative val="0"/>
          <c:cat>
            <c:strRef>
              <c:f>'15-64 anni'!$B$54:$E$54</c:f>
              <c:strCache>
                <c:ptCount val="4"/>
                <c:pt idx="0">
                  <c:v>2007</c:v>
                </c:pt>
                <c:pt idx="1">
                  <c:v>2008</c:v>
                </c:pt>
                <c:pt idx="2">
                  <c:v>2009</c:v>
                </c:pt>
                <c:pt idx="3">
                  <c:v>2010</c:v>
                </c:pt>
              </c:strCache>
            </c:strRef>
          </c:cat>
          <c:val>
            <c:numRef>
              <c:f>'15-64 anni'!$B$58:$E$58</c:f>
              <c:numCache>
                <c:formatCode>#,##0.0</c:formatCode>
                <c:ptCount val="4"/>
                <c:pt idx="0">
                  <c:v>64.3</c:v>
                </c:pt>
                <c:pt idx="1">
                  <c:v>64.8</c:v>
                </c:pt>
                <c:pt idx="2">
                  <c:v>64</c:v>
                </c:pt>
                <c:pt idx="3">
                  <c:v>63.8</c:v>
                </c:pt>
              </c:numCache>
            </c:numRef>
          </c:val>
        </c:ser>
        <c:ser>
          <c:idx val="4"/>
          <c:order val="4"/>
          <c:tx>
            <c:strRef>
              <c:f>'15-64 anni'!$A$59</c:f>
              <c:strCache>
                <c:ptCount val="1"/>
                <c:pt idx="0">
                  <c:v>Italy</c:v>
                </c:pt>
              </c:strCache>
            </c:strRef>
          </c:tx>
          <c:spPr>
            <a:solidFill>
              <a:srgbClr val="FF0000"/>
            </a:solidFill>
            <a:ln w="12700">
              <a:noFill/>
              <a:prstDash val="solid"/>
            </a:ln>
          </c:spPr>
          <c:invertIfNegative val="0"/>
          <c:cat>
            <c:strRef>
              <c:f>'15-64 anni'!$B$54:$E$54</c:f>
              <c:strCache>
                <c:ptCount val="4"/>
                <c:pt idx="0">
                  <c:v>2007</c:v>
                </c:pt>
                <c:pt idx="1">
                  <c:v>2008</c:v>
                </c:pt>
                <c:pt idx="2">
                  <c:v>2009</c:v>
                </c:pt>
                <c:pt idx="3">
                  <c:v>2010</c:v>
                </c:pt>
              </c:strCache>
            </c:strRef>
          </c:cat>
          <c:val>
            <c:numRef>
              <c:f>'15-64 anni'!$B$59:$E$59</c:f>
              <c:numCache>
                <c:formatCode>#,##0.0</c:formatCode>
                <c:ptCount val="4"/>
                <c:pt idx="0">
                  <c:v>58.7</c:v>
                </c:pt>
                <c:pt idx="1">
                  <c:v>58.7</c:v>
                </c:pt>
                <c:pt idx="2">
                  <c:v>57.5</c:v>
                </c:pt>
                <c:pt idx="3">
                  <c:v>56.9</c:v>
                </c:pt>
              </c:numCache>
            </c:numRef>
          </c:val>
        </c:ser>
        <c:ser>
          <c:idx val="5"/>
          <c:order val="5"/>
          <c:tx>
            <c:strRef>
              <c:f>'15-64 anni'!$A$60</c:f>
              <c:strCache>
                <c:ptCount val="1"/>
                <c:pt idx="0">
                  <c:v>United Kingdom</c:v>
                </c:pt>
              </c:strCache>
            </c:strRef>
          </c:tx>
          <c:spPr>
            <a:solidFill>
              <a:srgbClr val="FF9900"/>
            </a:solidFill>
            <a:ln w="12700">
              <a:noFill/>
              <a:prstDash val="solid"/>
            </a:ln>
          </c:spPr>
          <c:invertIfNegative val="0"/>
          <c:cat>
            <c:strRef>
              <c:f>'15-64 anni'!$B$54:$E$54</c:f>
              <c:strCache>
                <c:ptCount val="4"/>
                <c:pt idx="0">
                  <c:v>2007</c:v>
                </c:pt>
                <c:pt idx="1">
                  <c:v>2008</c:v>
                </c:pt>
                <c:pt idx="2">
                  <c:v>2009</c:v>
                </c:pt>
                <c:pt idx="3">
                  <c:v>2010</c:v>
                </c:pt>
              </c:strCache>
            </c:strRef>
          </c:cat>
          <c:val>
            <c:numRef>
              <c:f>'15-64 anni'!$B$60:$E$60</c:f>
              <c:numCache>
                <c:formatCode>#,##0.0</c:formatCode>
                <c:ptCount val="4"/>
                <c:pt idx="0">
                  <c:v>71.5</c:v>
                </c:pt>
                <c:pt idx="1">
                  <c:v>71.5</c:v>
                </c:pt>
                <c:pt idx="2">
                  <c:v>69.900000000000006</c:v>
                </c:pt>
                <c:pt idx="3">
                  <c:v>69.5</c:v>
                </c:pt>
              </c:numCache>
            </c:numRef>
          </c:val>
        </c:ser>
        <c:dLbls>
          <c:showLegendKey val="0"/>
          <c:showVal val="0"/>
          <c:showCatName val="0"/>
          <c:showSerName val="0"/>
          <c:showPercent val="0"/>
          <c:showBubbleSize val="0"/>
        </c:dLbls>
        <c:gapWidth val="150"/>
        <c:axId val="47261184"/>
        <c:axId val="41309248"/>
      </c:barChart>
      <c:lineChart>
        <c:grouping val="standard"/>
        <c:varyColors val="0"/>
        <c:ser>
          <c:idx val="0"/>
          <c:order val="0"/>
          <c:tx>
            <c:strRef>
              <c:f>'15-64 anni'!$A$55</c:f>
              <c:strCache>
                <c:ptCount val="1"/>
                <c:pt idx="0">
                  <c:v>EU 27 </c:v>
                </c:pt>
              </c:strCache>
            </c:strRef>
          </c:tx>
          <c:spPr>
            <a:ln w="25400">
              <a:solidFill>
                <a:srgbClr val="000080"/>
              </a:solidFill>
              <a:prstDash val="solid"/>
            </a:ln>
          </c:spPr>
          <c:marker>
            <c:symbol val="diamond"/>
            <c:size val="5"/>
            <c:spPr>
              <a:solidFill>
                <a:srgbClr val="000080"/>
              </a:solidFill>
              <a:ln>
                <a:solidFill>
                  <a:srgbClr val="000080"/>
                </a:solidFill>
                <a:prstDash val="solid"/>
              </a:ln>
            </c:spPr>
          </c:marker>
          <c:cat>
            <c:strRef>
              <c:f>'15-64 anni'!$B$54:$E$54</c:f>
              <c:strCache>
                <c:ptCount val="4"/>
                <c:pt idx="0">
                  <c:v>2007</c:v>
                </c:pt>
                <c:pt idx="1">
                  <c:v>2008</c:v>
                </c:pt>
                <c:pt idx="2">
                  <c:v>2009</c:v>
                </c:pt>
                <c:pt idx="3">
                  <c:v>2010</c:v>
                </c:pt>
              </c:strCache>
            </c:strRef>
          </c:cat>
          <c:val>
            <c:numRef>
              <c:f>'15-64 anni'!$B$55:$E$55</c:f>
              <c:numCache>
                <c:formatCode>#,##0.0</c:formatCode>
                <c:ptCount val="4"/>
                <c:pt idx="0">
                  <c:v>65.400000000000006</c:v>
                </c:pt>
                <c:pt idx="1">
                  <c:v>65.8</c:v>
                </c:pt>
                <c:pt idx="2">
                  <c:v>64.5</c:v>
                </c:pt>
                <c:pt idx="3">
                  <c:v>64.099999999999994</c:v>
                </c:pt>
              </c:numCache>
            </c:numRef>
          </c:val>
          <c:smooth val="0"/>
        </c:ser>
        <c:dLbls>
          <c:showLegendKey val="0"/>
          <c:showVal val="0"/>
          <c:showCatName val="0"/>
          <c:showSerName val="0"/>
          <c:showPercent val="0"/>
          <c:showBubbleSize val="0"/>
        </c:dLbls>
        <c:marker val="1"/>
        <c:smooth val="0"/>
        <c:axId val="47261184"/>
        <c:axId val="41309248"/>
      </c:lineChart>
      <c:catAx>
        <c:axId val="4726118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alibri" pitchFamily="34" charset="0"/>
                <a:ea typeface="Times New Roman"/>
                <a:cs typeface="Times New Roman"/>
              </a:defRPr>
            </a:pPr>
            <a:endParaRPr lang="it-IT"/>
          </a:p>
        </c:txPr>
        <c:crossAx val="41309248"/>
        <c:crosses val="autoZero"/>
        <c:auto val="1"/>
        <c:lblAlgn val="ctr"/>
        <c:lblOffset val="100"/>
        <c:tickLblSkip val="1"/>
        <c:tickMarkSkip val="1"/>
        <c:noMultiLvlLbl val="0"/>
      </c:catAx>
      <c:valAx>
        <c:axId val="41309248"/>
        <c:scaling>
          <c:orientation val="minMax"/>
          <c:min val="30"/>
        </c:scaling>
        <c:delete val="0"/>
        <c:axPos val="l"/>
        <c:majorGridlines>
          <c:spPr>
            <a:ln w="3175">
              <a:solidFill>
                <a:srgbClr val="000000"/>
              </a:solidFill>
              <a:prstDash val="sysDash"/>
            </a:ln>
          </c:spPr>
        </c:majorGridlines>
        <c:numFmt formatCode="#,##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alibri" pitchFamily="34" charset="0"/>
                <a:ea typeface="Times New Roman"/>
                <a:cs typeface="Times New Roman"/>
              </a:defRPr>
            </a:pPr>
            <a:endParaRPr lang="it-IT"/>
          </a:p>
        </c:txPr>
        <c:crossAx val="47261184"/>
        <c:crosses val="autoZero"/>
        <c:crossBetween val="between"/>
        <c:majorUnit val="10"/>
      </c:valAx>
      <c:spPr>
        <a:noFill/>
        <a:ln w="25400">
          <a:noFill/>
        </a:ln>
      </c:spPr>
    </c:plotArea>
    <c:legend>
      <c:legendPos val="b"/>
      <c:layout>
        <c:manualLayout>
          <c:xMode val="edge"/>
          <c:yMode val="edge"/>
          <c:x val="0.16925258482773439"/>
          <c:y val="0.75837409162643399"/>
          <c:w val="0.66149551903506187"/>
          <c:h val="0.15550257399280193"/>
        </c:manualLayout>
      </c:layout>
      <c:overlay val="0"/>
      <c:spPr>
        <a:solidFill>
          <a:srgbClr val="FFFFFF"/>
        </a:solidFill>
        <a:ln w="25400">
          <a:noFill/>
        </a:ln>
      </c:spPr>
      <c:txPr>
        <a:bodyPr/>
        <a:lstStyle/>
        <a:p>
          <a:pPr>
            <a:defRPr sz="1100" b="0" i="0" u="none" strike="noStrike" baseline="0">
              <a:solidFill>
                <a:srgbClr val="000000"/>
              </a:solidFill>
              <a:latin typeface="Calibri" pitchFamily="34" charset="0"/>
              <a:ea typeface="Times New Roman"/>
              <a:cs typeface="Times New Roman"/>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Times New Roman"/>
          <a:ea typeface="Times New Roman"/>
          <a:cs typeface="Times New Roman"/>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9341692789968646E-2"/>
          <c:y val="7.651724897608965E-2"/>
          <c:w val="0.88871473354231978"/>
          <c:h val="0.54353632031291266"/>
        </c:manualLayout>
      </c:layout>
      <c:barChart>
        <c:barDir val="col"/>
        <c:grouping val="clustered"/>
        <c:varyColors val="0"/>
        <c:ser>
          <c:idx val="1"/>
          <c:order val="1"/>
          <c:tx>
            <c:strRef>
              <c:f>'15-24 anni'!$B$61</c:f>
              <c:strCache>
                <c:ptCount val="1"/>
                <c:pt idx="0">
                  <c:v>Germany </c:v>
                </c:pt>
              </c:strCache>
            </c:strRef>
          </c:tx>
          <c:spPr>
            <a:solidFill>
              <a:srgbClr val="993366"/>
            </a:solidFill>
            <a:ln w="12700">
              <a:noFill/>
              <a:prstDash val="solid"/>
            </a:ln>
          </c:spPr>
          <c:invertIfNegative val="0"/>
          <c:cat>
            <c:strRef>
              <c:f>'15-24 anni'!$C$59:$F$59</c:f>
              <c:strCache>
                <c:ptCount val="4"/>
                <c:pt idx="0">
                  <c:v>2007</c:v>
                </c:pt>
                <c:pt idx="1">
                  <c:v>2008</c:v>
                </c:pt>
                <c:pt idx="2">
                  <c:v>2009</c:v>
                </c:pt>
                <c:pt idx="3">
                  <c:v>2010</c:v>
                </c:pt>
              </c:strCache>
            </c:strRef>
          </c:cat>
          <c:val>
            <c:numRef>
              <c:f>'15-24 anni'!$C$61:$F$61</c:f>
              <c:numCache>
                <c:formatCode>#,##0.0</c:formatCode>
                <c:ptCount val="4"/>
                <c:pt idx="0">
                  <c:v>45.3</c:v>
                </c:pt>
                <c:pt idx="1">
                  <c:v>46.6</c:v>
                </c:pt>
                <c:pt idx="2">
                  <c:v>46</c:v>
                </c:pt>
                <c:pt idx="3">
                  <c:v>46.2</c:v>
                </c:pt>
              </c:numCache>
            </c:numRef>
          </c:val>
        </c:ser>
        <c:ser>
          <c:idx val="2"/>
          <c:order val="2"/>
          <c:tx>
            <c:strRef>
              <c:f>'15-24 anni'!$B$62</c:f>
              <c:strCache>
                <c:ptCount val="1"/>
                <c:pt idx="0">
                  <c:v>Spain</c:v>
                </c:pt>
              </c:strCache>
            </c:strRef>
          </c:tx>
          <c:spPr>
            <a:solidFill>
              <a:srgbClr val="FFFFCC"/>
            </a:solidFill>
            <a:ln w="12700">
              <a:noFill/>
              <a:prstDash val="solid"/>
            </a:ln>
          </c:spPr>
          <c:invertIfNegative val="0"/>
          <c:cat>
            <c:strRef>
              <c:f>'15-24 anni'!$C$59:$F$59</c:f>
              <c:strCache>
                <c:ptCount val="4"/>
                <c:pt idx="0">
                  <c:v>2007</c:v>
                </c:pt>
                <c:pt idx="1">
                  <c:v>2008</c:v>
                </c:pt>
                <c:pt idx="2">
                  <c:v>2009</c:v>
                </c:pt>
                <c:pt idx="3">
                  <c:v>2010</c:v>
                </c:pt>
              </c:strCache>
            </c:strRef>
          </c:cat>
          <c:val>
            <c:numRef>
              <c:f>'15-24 anni'!$C$62:$F$62</c:f>
              <c:numCache>
                <c:formatCode>#,##0.0</c:formatCode>
                <c:ptCount val="4"/>
                <c:pt idx="0">
                  <c:v>39.1</c:v>
                </c:pt>
                <c:pt idx="1">
                  <c:v>36</c:v>
                </c:pt>
                <c:pt idx="2">
                  <c:v>28</c:v>
                </c:pt>
                <c:pt idx="3">
                  <c:v>24.9</c:v>
                </c:pt>
              </c:numCache>
            </c:numRef>
          </c:val>
        </c:ser>
        <c:ser>
          <c:idx val="3"/>
          <c:order val="3"/>
          <c:tx>
            <c:strRef>
              <c:f>'15-24 anni'!$B$63</c:f>
              <c:strCache>
                <c:ptCount val="1"/>
                <c:pt idx="0">
                  <c:v>France</c:v>
                </c:pt>
              </c:strCache>
            </c:strRef>
          </c:tx>
          <c:spPr>
            <a:solidFill>
              <a:srgbClr val="00CCFF"/>
            </a:solidFill>
            <a:ln w="12700">
              <a:noFill/>
              <a:prstDash val="solid"/>
            </a:ln>
          </c:spPr>
          <c:invertIfNegative val="0"/>
          <c:cat>
            <c:strRef>
              <c:f>'15-24 anni'!$C$59:$F$59</c:f>
              <c:strCache>
                <c:ptCount val="4"/>
                <c:pt idx="0">
                  <c:v>2007</c:v>
                </c:pt>
                <c:pt idx="1">
                  <c:v>2008</c:v>
                </c:pt>
                <c:pt idx="2">
                  <c:v>2009</c:v>
                </c:pt>
                <c:pt idx="3">
                  <c:v>2010</c:v>
                </c:pt>
              </c:strCache>
            </c:strRef>
          </c:cat>
          <c:val>
            <c:numRef>
              <c:f>'15-24 anni'!$C$63:$F$63</c:f>
              <c:numCache>
                <c:formatCode>#,##0.0</c:formatCode>
                <c:ptCount val="4"/>
                <c:pt idx="0">
                  <c:v>31</c:v>
                </c:pt>
                <c:pt idx="1">
                  <c:v>31.4</c:v>
                </c:pt>
                <c:pt idx="2">
                  <c:v>30.5</c:v>
                </c:pt>
                <c:pt idx="3">
                  <c:v>30.3</c:v>
                </c:pt>
              </c:numCache>
            </c:numRef>
          </c:val>
        </c:ser>
        <c:ser>
          <c:idx val="4"/>
          <c:order val="4"/>
          <c:tx>
            <c:strRef>
              <c:f>'15-24 anni'!$B$64</c:f>
              <c:strCache>
                <c:ptCount val="1"/>
                <c:pt idx="0">
                  <c:v>Italy</c:v>
                </c:pt>
              </c:strCache>
            </c:strRef>
          </c:tx>
          <c:spPr>
            <a:solidFill>
              <a:srgbClr val="FF0000"/>
            </a:solidFill>
            <a:ln w="12700">
              <a:noFill/>
              <a:prstDash val="solid"/>
            </a:ln>
          </c:spPr>
          <c:invertIfNegative val="0"/>
          <c:cat>
            <c:strRef>
              <c:f>'15-24 anni'!$C$59:$F$59</c:f>
              <c:strCache>
                <c:ptCount val="4"/>
                <c:pt idx="0">
                  <c:v>2007</c:v>
                </c:pt>
                <c:pt idx="1">
                  <c:v>2008</c:v>
                </c:pt>
                <c:pt idx="2">
                  <c:v>2009</c:v>
                </c:pt>
                <c:pt idx="3">
                  <c:v>2010</c:v>
                </c:pt>
              </c:strCache>
            </c:strRef>
          </c:cat>
          <c:val>
            <c:numRef>
              <c:f>'15-24 anni'!$C$64:$F$64</c:f>
              <c:numCache>
                <c:formatCode>#,##0.0</c:formatCode>
                <c:ptCount val="4"/>
                <c:pt idx="0">
                  <c:v>24.7</c:v>
                </c:pt>
                <c:pt idx="1">
                  <c:v>24.4</c:v>
                </c:pt>
                <c:pt idx="2">
                  <c:v>21.7</c:v>
                </c:pt>
                <c:pt idx="3">
                  <c:v>20.5</c:v>
                </c:pt>
              </c:numCache>
            </c:numRef>
          </c:val>
        </c:ser>
        <c:ser>
          <c:idx val="5"/>
          <c:order val="5"/>
          <c:tx>
            <c:strRef>
              <c:f>'15-24 anni'!$B$65</c:f>
              <c:strCache>
                <c:ptCount val="1"/>
                <c:pt idx="0">
                  <c:v>United Kingdom</c:v>
                </c:pt>
              </c:strCache>
            </c:strRef>
          </c:tx>
          <c:spPr>
            <a:solidFill>
              <a:srgbClr val="FF8080"/>
            </a:solidFill>
            <a:ln w="12700">
              <a:noFill/>
              <a:prstDash val="solid"/>
            </a:ln>
          </c:spPr>
          <c:invertIfNegative val="0"/>
          <c:cat>
            <c:strRef>
              <c:f>'15-24 anni'!$C$59:$F$59</c:f>
              <c:strCache>
                <c:ptCount val="4"/>
                <c:pt idx="0">
                  <c:v>2007</c:v>
                </c:pt>
                <c:pt idx="1">
                  <c:v>2008</c:v>
                </c:pt>
                <c:pt idx="2">
                  <c:v>2009</c:v>
                </c:pt>
                <c:pt idx="3">
                  <c:v>2010</c:v>
                </c:pt>
              </c:strCache>
            </c:strRef>
          </c:cat>
          <c:val>
            <c:numRef>
              <c:f>'15-24 anni'!$C$65:$F$65</c:f>
              <c:numCache>
                <c:formatCode>#,##0.0</c:formatCode>
                <c:ptCount val="4"/>
                <c:pt idx="0">
                  <c:v>52.9</c:v>
                </c:pt>
                <c:pt idx="1">
                  <c:v>52.4</c:v>
                </c:pt>
                <c:pt idx="2">
                  <c:v>48.4</c:v>
                </c:pt>
                <c:pt idx="3">
                  <c:v>47.6</c:v>
                </c:pt>
              </c:numCache>
            </c:numRef>
          </c:val>
        </c:ser>
        <c:dLbls>
          <c:showLegendKey val="0"/>
          <c:showVal val="0"/>
          <c:showCatName val="0"/>
          <c:showSerName val="0"/>
          <c:showPercent val="0"/>
          <c:showBubbleSize val="0"/>
        </c:dLbls>
        <c:gapWidth val="150"/>
        <c:axId val="41169920"/>
        <c:axId val="41310400"/>
      </c:barChart>
      <c:lineChart>
        <c:grouping val="standard"/>
        <c:varyColors val="0"/>
        <c:ser>
          <c:idx val="0"/>
          <c:order val="0"/>
          <c:tx>
            <c:strRef>
              <c:f>'15-24 anni'!$B$60</c:f>
              <c:strCache>
                <c:ptCount val="1"/>
                <c:pt idx="0">
                  <c:v>EU 27 </c:v>
                </c:pt>
              </c:strCache>
            </c:strRef>
          </c:tx>
          <c:spPr>
            <a:ln w="12700">
              <a:solidFill>
                <a:srgbClr val="000080"/>
              </a:solidFill>
              <a:prstDash val="solid"/>
            </a:ln>
          </c:spPr>
          <c:marker>
            <c:symbol val="diamond"/>
            <c:size val="5"/>
            <c:spPr>
              <a:solidFill>
                <a:srgbClr val="000080"/>
              </a:solidFill>
              <a:ln>
                <a:solidFill>
                  <a:srgbClr val="000080"/>
                </a:solidFill>
                <a:prstDash val="solid"/>
              </a:ln>
            </c:spPr>
          </c:marker>
          <c:cat>
            <c:strRef>
              <c:f>'15-24 anni'!$C$59:$F$59</c:f>
              <c:strCache>
                <c:ptCount val="4"/>
                <c:pt idx="0">
                  <c:v>2007</c:v>
                </c:pt>
                <c:pt idx="1">
                  <c:v>2008</c:v>
                </c:pt>
                <c:pt idx="2">
                  <c:v>2009</c:v>
                </c:pt>
                <c:pt idx="3">
                  <c:v>2010</c:v>
                </c:pt>
              </c:strCache>
            </c:strRef>
          </c:cat>
          <c:val>
            <c:numRef>
              <c:f>'15-24 anni'!$C$60:$F$60</c:f>
              <c:numCache>
                <c:formatCode>#,##0.0</c:formatCode>
                <c:ptCount val="4"/>
                <c:pt idx="0">
                  <c:v>37.299999999999997</c:v>
                </c:pt>
                <c:pt idx="1">
                  <c:v>37.4</c:v>
                </c:pt>
                <c:pt idx="2">
                  <c:v>35</c:v>
                </c:pt>
                <c:pt idx="3">
                  <c:v>34</c:v>
                </c:pt>
              </c:numCache>
            </c:numRef>
          </c:val>
          <c:smooth val="0"/>
        </c:ser>
        <c:dLbls>
          <c:showLegendKey val="0"/>
          <c:showVal val="0"/>
          <c:showCatName val="0"/>
          <c:showSerName val="0"/>
          <c:showPercent val="0"/>
          <c:showBubbleSize val="0"/>
        </c:dLbls>
        <c:marker val="1"/>
        <c:smooth val="0"/>
        <c:axId val="41169920"/>
        <c:axId val="41310400"/>
      </c:lineChart>
      <c:catAx>
        <c:axId val="4116992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alibri" pitchFamily="34" charset="0"/>
                <a:ea typeface="Times New Roman"/>
                <a:cs typeface="Times New Roman"/>
              </a:defRPr>
            </a:pPr>
            <a:endParaRPr lang="it-IT"/>
          </a:p>
        </c:txPr>
        <c:crossAx val="41310400"/>
        <c:crosses val="autoZero"/>
        <c:auto val="1"/>
        <c:lblAlgn val="ctr"/>
        <c:lblOffset val="100"/>
        <c:tickLblSkip val="1"/>
        <c:tickMarkSkip val="1"/>
        <c:noMultiLvlLbl val="0"/>
      </c:catAx>
      <c:valAx>
        <c:axId val="41310400"/>
        <c:scaling>
          <c:orientation val="minMax"/>
        </c:scaling>
        <c:delete val="0"/>
        <c:axPos val="l"/>
        <c:majorGridlines>
          <c:spPr>
            <a:ln w="3175">
              <a:solidFill>
                <a:srgbClr val="000000"/>
              </a:solidFill>
              <a:prstDash val="sysDash"/>
            </a:ln>
          </c:spPr>
        </c:majorGridlines>
        <c:numFmt formatCode="#,##0.0"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Calibri" pitchFamily="34" charset="0"/>
                <a:ea typeface="Times New Roman"/>
                <a:cs typeface="Times New Roman"/>
              </a:defRPr>
            </a:pPr>
            <a:endParaRPr lang="it-IT"/>
          </a:p>
        </c:txPr>
        <c:crossAx val="41169920"/>
        <c:crosses val="autoZero"/>
        <c:crossBetween val="between"/>
      </c:valAx>
      <c:spPr>
        <a:noFill/>
        <a:ln w="25400">
          <a:noFill/>
        </a:ln>
      </c:spPr>
    </c:plotArea>
    <c:legend>
      <c:legendPos val="b"/>
      <c:layout>
        <c:manualLayout>
          <c:xMode val="edge"/>
          <c:yMode val="edge"/>
          <c:x val="0.14496379389846759"/>
          <c:y val="0.76386015257332041"/>
          <c:w val="0.79601680162677357"/>
          <c:h val="0.14775744629865586"/>
        </c:manualLayout>
      </c:layout>
      <c:overlay val="0"/>
      <c:spPr>
        <a:solidFill>
          <a:srgbClr val="FFFFFF"/>
        </a:solidFill>
        <a:ln w="25400">
          <a:noFill/>
        </a:ln>
      </c:spPr>
      <c:txPr>
        <a:bodyPr/>
        <a:lstStyle/>
        <a:p>
          <a:pPr>
            <a:defRPr sz="1100" b="0" i="0" u="none" strike="noStrike" baseline="0">
              <a:solidFill>
                <a:srgbClr val="000000"/>
              </a:solidFill>
              <a:latin typeface="Calibri" pitchFamily="34" charset="0"/>
              <a:ea typeface="Times New Roman"/>
              <a:cs typeface="Times New Roman"/>
            </a:defRPr>
          </a:pPr>
          <a:endParaRPr lang="it-IT"/>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Times New Roman"/>
          <a:ea typeface="Times New Roman"/>
          <a:cs typeface="Times New Roman"/>
        </a:defRPr>
      </a:pPr>
      <a:endParaRPr lang="it-IT"/>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drawing1.xml><?xml version="1.0" encoding="utf-8"?>
<c:userShapes xmlns:c="http://schemas.openxmlformats.org/drawingml/2006/chart">
  <cdr:relSizeAnchor xmlns:cdr="http://schemas.openxmlformats.org/drawingml/2006/chartDrawing">
    <cdr:from>
      <cdr:x>0</cdr:x>
      <cdr:y>0.92317</cdr:y>
    </cdr:from>
    <cdr:to>
      <cdr:x>1</cdr:x>
      <cdr:y>0.98521</cdr:y>
    </cdr:to>
    <cdr:sp macro="" textlink="">
      <cdr:nvSpPr>
        <cdr:cNvPr id="2" name="Rettangolo 1"/>
        <cdr:cNvSpPr/>
      </cdr:nvSpPr>
      <cdr:spPr>
        <a:xfrm xmlns:a="http://schemas.openxmlformats.org/drawingml/2006/main">
          <a:off x="-4702167" y="4121471"/>
          <a:ext cx="3888433" cy="276999"/>
        </a:xfrm>
        <a:prstGeom xmlns:a="http://schemas.openxmlformats.org/drawingml/2006/main" prst="rect">
          <a:avLst/>
        </a:prstGeom>
      </cdr:spPr>
      <cdr:txBody>
        <a:bodyPr xmlns:a="http://schemas.openxmlformats.org/drawingml/2006/main" wrap="none">
          <a:spAutoFit/>
        </a:bodyPr>
        <a:lstStyle xmlns:a="http://schemas.openxmlformats.org/drawingml/2006/main">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lvl="0"/>
          <a:r>
            <a:rPr lang="es-ES" sz="1200" i="1" dirty="0">
              <a:solidFill>
                <a:srgbClr val="000000"/>
              </a:solidFill>
            </a:rPr>
            <a:t>Fuente: </a:t>
          </a:r>
          <a:r>
            <a:rPr lang="es-ES" sz="1200" dirty="0">
              <a:solidFill>
                <a:srgbClr val="000000"/>
              </a:solidFill>
            </a:rPr>
            <a:t>Encuesta de las fuerzas de trabajo de </a:t>
          </a:r>
          <a:r>
            <a:rPr lang="es-ES" sz="1200" i="1" dirty="0">
              <a:solidFill>
                <a:srgbClr val="000000"/>
              </a:solidFill>
            </a:rPr>
            <a:t>Eurostat</a:t>
          </a:r>
          <a:endParaRPr lang="it-IT" sz="1200" dirty="0">
            <a:solidFill>
              <a:srgbClr val="00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819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819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819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EFB85E8-4ABE-4BB7-A796-2BC3473AA1F4}" type="slidenum">
              <a:rPr lang="it-IT"/>
              <a:pPr/>
              <a:t>‹#›</a:t>
            </a:fld>
            <a:endParaRPr lang="it-IT"/>
          </a:p>
        </p:txBody>
      </p:sp>
    </p:spTree>
    <p:extLst>
      <p:ext uri="{BB962C8B-B14F-4D97-AF65-F5344CB8AC3E}">
        <p14:creationId xmlns:p14="http://schemas.microsoft.com/office/powerpoint/2010/main" val="3407603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2662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11B791A7-152F-4AC0-8EDD-7683632DA8B4}" type="slidenum">
              <a:rPr lang="it-IT"/>
              <a:pPr/>
              <a:t>‹#›</a:t>
            </a:fld>
            <a:endParaRPr lang="it-IT"/>
          </a:p>
        </p:txBody>
      </p:sp>
    </p:spTree>
    <p:extLst>
      <p:ext uri="{BB962C8B-B14F-4D97-AF65-F5344CB8AC3E}">
        <p14:creationId xmlns:p14="http://schemas.microsoft.com/office/powerpoint/2010/main" val="12970216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468313" y="1268413"/>
            <a:ext cx="8207375" cy="49688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2800"/>
            </a:lvl1pPr>
          </a:lstStyle>
          <a:p>
            <a:pPr lvl="0"/>
            <a:r>
              <a:rPr lang="it-IT" noProof="0" smtClean="0"/>
              <a:t>Fare clic per modificare lo stile del titolo</a:t>
            </a:r>
          </a:p>
        </p:txBody>
      </p:sp>
      <p:sp>
        <p:nvSpPr>
          <p:cNvPr id="4100" name="Rectangle 4"/>
          <p:cNvSpPr>
            <a:spLocks noGrp="1" noChangeArrowheads="1"/>
          </p:cNvSpPr>
          <p:nvPr>
            <p:ph type="dt" sz="half" idx="2"/>
          </p:nvPr>
        </p:nvSpPr>
        <p:spPr>
          <a:xfrm>
            <a:off x="457200" y="6381750"/>
            <a:ext cx="8218488" cy="339725"/>
          </a:xfrm>
        </p:spPr>
        <p:txBody>
          <a:bodyPr/>
          <a:lstStyle>
            <a:lvl1pPr>
              <a:defRPr sz="1200">
                <a:latin typeface="+mn-lt"/>
              </a:defRPr>
            </a:lvl1pPr>
          </a:lstStyle>
          <a:p>
            <a:r>
              <a:rPr lang="it-IT"/>
              <a:t>Staff di </a:t>
            </a:r>
            <a:r>
              <a:rPr lang="it-IT" b="1">
                <a:solidFill>
                  <a:srgbClr val="FF6600"/>
                </a:solidFill>
              </a:rPr>
              <a:t>S</a:t>
            </a:r>
            <a:r>
              <a:rPr lang="it-IT"/>
              <a:t>tatistica </a:t>
            </a:r>
            <a:r>
              <a:rPr lang="it-IT" b="1">
                <a:solidFill>
                  <a:srgbClr val="FF6600"/>
                </a:solidFill>
              </a:rPr>
              <a:t>S</a:t>
            </a:r>
            <a:r>
              <a:rPr lang="it-IT"/>
              <a:t>tudi e </a:t>
            </a:r>
            <a:r>
              <a:rPr lang="it-IT" b="1">
                <a:solidFill>
                  <a:srgbClr val="FF6600"/>
                </a:solidFill>
              </a:rPr>
              <a:t>R</a:t>
            </a:r>
            <a:r>
              <a:rPr lang="it-IT"/>
              <a:t>icerche sul </a:t>
            </a:r>
            <a:r>
              <a:rPr lang="it-IT" b="1">
                <a:solidFill>
                  <a:srgbClr val="FF6600"/>
                </a:solidFill>
              </a:rPr>
              <a:t>M</a:t>
            </a:r>
            <a:r>
              <a:rPr lang="it-IT"/>
              <a:t>ercato del </a:t>
            </a:r>
            <a:r>
              <a:rPr lang="it-IT" b="1">
                <a:solidFill>
                  <a:srgbClr val="FF6600"/>
                </a:solidFill>
              </a:rPr>
              <a:t>L</a:t>
            </a:r>
            <a:r>
              <a:rPr lang="it-IT"/>
              <a:t>avoro - </a:t>
            </a:r>
            <a:r>
              <a:rPr lang="it-IT" b="1" i="1">
                <a:solidFill>
                  <a:srgbClr val="FF6600"/>
                </a:solidFill>
              </a:rPr>
              <a:t>SSRM</a:t>
            </a:r>
            <a:r>
              <a:rPr lang="it-IT" i="1"/>
              <a:t>d</a:t>
            </a:r>
            <a:r>
              <a:rPr lang="it-IT" b="1" i="1">
                <a:solidFill>
                  <a:srgbClr val="FF6600"/>
                </a:solidFill>
              </a:rPr>
              <a:t>L</a:t>
            </a:r>
            <a:r>
              <a:rPr lang="it-IT" sz="1400">
                <a:latin typeface="Arial" charset="0"/>
              </a:rPr>
              <a:t> </a:t>
            </a:r>
          </a:p>
        </p:txBody>
      </p:sp>
      <p:cxnSp>
        <p:nvCxnSpPr>
          <p:cNvPr id="20" name="Connettore 1 19"/>
          <p:cNvCxnSpPr>
            <a:cxnSpLocks noChangeShapeType="1"/>
          </p:cNvCxnSpPr>
          <p:nvPr userDrawn="1"/>
        </p:nvCxnSpPr>
        <p:spPr bwMode="auto">
          <a:xfrm>
            <a:off x="395288" y="981075"/>
            <a:ext cx="8280400" cy="0"/>
          </a:xfrm>
          <a:prstGeom prst="line">
            <a:avLst/>
          </a:prstGeom>
          <a:noFill/>
          <a:ln w="57150">
            <a:solidFill>
              <a:srgbClr val="FF6600">
                <a:alpha val="77000"/>
              </a:srgbClr>
            </a:solidFill>
            <a:round/>
            <a:headEnd/>
            <a:tailEnd/>
          </a:ln>
          <a:effectLst>
            <a:outerShdw dist="20000" dir="5400000" rotWithShape="0">
              <a:srgbClr val="808080">
                <a:alpha val="37999"/>
              </a:srgbClr>
            </a:outerShdw>
          </a:effectLst>
        </p:spPr>
      </p:cxnSp>
      <p:cxnSp>
        <p:nvCxnSpPr>
          <p:cNvPr id="22" name="Connettore 1 21"/>
          <p:cNvCxnSpPr>
            <a:cxnSpLocks noChangeShapeType="1"/>
          </p:cNvCxnSpPr>
          <p:nvPr userDrawn="1"/>
        </p:nvCxnSpPr>
        <p:spPr bwMode="auto">
          <a:xfrm rot="16200000" flipV="1">
            <a:off x="6732587" y="620713"/>
            <a:ext cx="720725" cy="0"/>
          </a:xfrm>
          <a:prstGeom prst="line">
            <a:avLst/>
          </a:prstGeom>
          <a:noFill/>
          <a:ln w="25400">
            <a:solidFill>
              <a:srgbClr val="FF6600"/>
            </a:solidFill>
            <a:round/>
            <a:headEnd/>
            <a:tailEnd/>
          </a:ln>
          <a:effectLst>
            <a:outerShdw dist="20000" dir="5400000" rotWithShape="0">
              <a:srgbClr val="808080">
                <a:alpha val="37999"/>
              </a:srgbClr>
            </a:outerShdw>
          </a:effectLst>
        </p:spPr>
      </p:cxnSp>
      <p:pic>
        <p:nvPicPr>
          <p:cNvPr id="4107" name="Immagine 23" descr="logo italia lavoro.ep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5825" y="365125"/>
            <a:ext cx="1008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3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308725"/>
            <a:ext cx="8207375" cy="7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7D9E564-9EE7-471D-836D-BA08F9863C4F}" type="slidenum">
              <a:rPr lang="it-IT"/>
              <a:pPr/>
              <a:t>‹#›</a:t>
            </a:fld>
            <a:endParaRPr lang="it-IT"/>
          </a:p>
        </p:txBody>
      </p:sp>
    </p:spTree>
    <p:extLst>
      <p:ext uri="{BB962C8B-B14F-4D97-AF65-F5344CB8AC3E}">
        <p14:creationId xmlns:p14="http://schemas.microsoft.com/office/powerpoint/2010/main" val="45345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343525"/>
          </a:xfrm>
          <a:prstGeom prst="rect">
            <a:avLst/>
          </a:prstGeo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343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7FB3A00-6DA1-43BB-8C38-161B82B2B83E}" type="slidenum">
              <a:rPr lang="it-IT"/>
              <a:pPr/>
              <a:t>‹#›</a:t>
            </a:fld>
            <a:endParaRPr lang="it-IT"/>
          </a:p>
        </p:txBody>
      </p:sp>
    </p:spTree>
    <p:extLst>
      <p:ext uri="{BB962C8B-B14F-4D97-AF65-F5344CB8AC3E}">
        <p14:creationId xmlns:p14="http://schemas.microsoft.com/office/powerpoint/2010/main" val="2041160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8"/>
            <a:ext cx="7772400" cy="1470025"/>
          </a:xfrm>
          <a:prstGeom prst="rect">
            <a:avLst/>
          </a:prstGeom>
        </p:spPr>
        <p:txBody>
          <a:bodyPr lIns="65306" tIns="32653" rIns="65306" bIns="32653"/>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C246396-D6A6-4B3F-8550-E9DE3EB6D588}" type="datetimeFigureOut">
              <a:rPr lang="es-ES" smtClean="0"/>
              <a:pPr/>
              <a:t>05/12/2011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61D611C3-A07E-44EA-A7B5-6A3BF815F896}" type="slidenum">
              <a:rPr lang="es-ES" smtClean="0"/>
              <a:pPr/>
              <a:t>‹#›</a:t>
            </a:fld>
            <a:endParaRPr lang="es-ES"/>
          </a:p>
        </p:txBody>
      </p:sp>
    </p:spTree>
    <p:extLst>
      <p:ext uri="{BB962C8B-B14F-4D97-AF65-F5344CB8AC3E}">
        <p14:creationId xmlns:p14="http://schemas.microsoft.com/office/powerpoint/2010/main" val="219516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7406A068-85B8-483C-95F4-5A2D5EAE7F04}" type="slidenum">
              <a:rPr lang="it-IT"/>
              <a:pPr/>
              <a:t>‹#›</a:t>
            </a:fld>
            <a:endParaRPr lang="it-IT"/>
          </a:p>
        </p:txBody>
      </p:sp>
    </p:spTree>
    <p:extLst>
      <p:ext uri="{BB962C8B-B14F-4D97-AF65-F5344CB8AC3E}">
        <p14:creationId xmlns:p14="http://schemas.microsoft.com/office/powerpoint/2010/main" val="4128343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2BC55084-570A-4E53-8D64-8FB42BBC9C05}" type="slidenum">
              <a:rPr lang="it-IT"/>
              <a:pPr/>
              <a:t>‹#›</a:t>
            </a:fld>
            <a:endParaRPr lang="it-IT"/>
          </a:p>
        </p:txBody>
      </p:sp>
    </p:spTree>
    <p:extLst>
      <p:ext uri="{BB962C8B-B14F-4D97-AF65-F5344CB8AC3E}">
        <p14:creationId xmlns:p14="http://schemas.microsoft.com/office/powerpoint/2010/main" val="330474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68413"/>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68413"/>
            <a:ext cx="403860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39A9548-6051-4191-8DCA-0CED430F4B3F}" type="slidenum">
              <a:rPr lang="it-IT"/>
              <a:pPr/>
              <a:t>‹#›</a:t>
            </a:fld>
            <a:endParaRPr lang="it-IT"/>
          </a:p>
        </p:txBody>
      </p:sp>
    </p:spTree>
    <p:extLst>
      <p:ext uri="{BB962C8B-B14F-4D97-AF65-F5344CB8AC3E}">
        <p14:creationId xmlns:p14="http://schemas.microsoft.com/office/powerpoint/2010/main" val="368488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2835A81C-D96E-4104-B263-802AD763BCA6}" type="slidenum">
              <a:rPr lang="it-IT"/>
              <a:pPr/>
              <a:t>‹#›</a:t>
            </a:fld>
            <a:endParaRPr lang="it-IT"/>
          </a:p>
        </p:txBody>
      </p:sp>
    </p:spTree>
    <p:extLst>
      <p:ext uri="{BB962C8B-B14F-4D97-AF65-F5344CB8AC3E}">
        <p14:creationId xmlns:p14="http://schemas.microsoft.com/office/powerpoint/2010/main" val="311637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9A7397E1-1C87-44DC-B76D-2B891CD898E4}" type="slidenum">
              <a:rPr lang="it-IT"/>
              <a:pPr/>
              <a:t>‹#›</a:t>
            </a:fld>
            <a:endParaRPr lang="it-IT"/>
          </a:p>
        </p:txBody>
      </p:sp>
    </p:spTree>
    <p:extLst>
      <p:ext uri="{BB962C8B-B14F-4D97-AF65-F5344CB8AC3E}">
        <p14:creationId xmlns:p14="http://schemas.microsoft.com/office/powerpoint/2010/main" val="99657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2F13E767-93EE-457A-AB0A-CE9377782FB5}" type="slidenum">
              <a:rPr lang="it-IT"/>
              <a:pPr/>
              <a:t>‹#›</a:t>
            </a:fld>
            <a:endParaRPr lang="it-IT"/>
          </a:p>
        </p:txBody>
      </p:sp>
    </p:spTree>
    <p:extLst>
      <p:ext uri="{BB962C8B-B14F-4D97-AF65-F5344CB8AC3E}">
        <p14:creationId xmlns:p14="http://schemas.microsoft.com/office/powerpoint/2010/main" val="2812395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D312162-050E-4DE0-A6F4-1E8022E6D9CA}" type="slidenum">
              <a:rPr lang="it-IT"/>
              <a:pPr/>
              <a:t>‹#›</a:t>
            </a:fld>
            <a:endParaRPr lang="it-IT"/>
          </a:p>
        </p:txBody>
      </p:sp>
    </p:spTree>
    <p:extLst>
      <p:ext uri="{BB962C8B-B14F-4D97-AF65-F5344CB8AC3E}">
        <p14:creationId xmlns:p14="http://schemas.microsoft.com/office/powerpoint/2010/main" val="406109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62AACF34-AD61-492D-9E25-E89FF11C07AC}" type="slidenum">
              <a:rPr lang="it-IT"/>
              <a:pPr/>
              <a:t>‹#›</a:t>
            </a:fld>
            <a:endParaRPr lang="it-IT"/>
          </a:p>
        </p:txBody>
      </p:sp>
    </p:spTree>
    <p:extLst>
      <p:ext uri="{BB962C8B-B14F-4D97-AF65-F5344CB8AC3E}">
        <p14:creationId xmlns:p14="http://schemas.microsoft.com/office/powerpoint/2010/main" val="263098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7200" y="1268413"/>
            <a:ext cx="8229600"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C88B640-6BA8-491C-BF64-0F5034841B9A}" type="slidenum">
              <a:rPr lang="it-IT"/>
              <a:pPr/>
              <a:t>‹#›</a:t>
            </a:fld>
            <a:endParaRPr lang="it-IT"/>
          </a:p>
        </p:txBody>
      </p:sp>
      <p:graphicFrame>
        <p:nvGraphicFramePr>
          <p:cNvPr id="1031" name="Object 32"/>
          <p:cNvGraphicFramePr>
            <a:graphicFrameLocks noChangeAspect="1"/>
          </p:cNvGraphicFramePr>
          <p:nvPr userDrawn="1"/>
        </p:nvGraphicFramePr>
        <p:xfrm>
          <a:off x="0" y="6643688"/>
          <a:ext cx="9145588" cy="241300"/>
        </p:xfrm>
        <a:graphic>
          <a:graphicData uri="http://schemas.openxmlformats.org/presentationml/2006/ole">
            <mc:AlternateContent xmlns:mc="http://schemas.openxmlformats.org/markup-compatibility/2006">
              <mc:Choice xmlns:v="urn:schemas-microsoft-com:vml" Requires="v">
                <p:oleObj spid="_x0000_s1055" name="Immagine bitmap" r:id="rId15" imgW="3685714" imgH="800212" progId="Paint.Picture">
                  <p:embed/>
                </p:oleObj>
              </mc:Choice>
              <mc:Fallback>
                <p:oleObj name="Immagine bitmap" r:id="rId15" imgW="3685714" imgH="800212" progId="Paint.Picture">
                  <p:embed/>
                  <p:pic>
                    <p:nvPicPr>
                      <p:cNvPr id="0" name="Object 3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643688"/>
                        <a:ext cx="9145588"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Immagine 23" descr="logo italia lavoro.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51275" y="5613400"/>
            <a:ext cx="1512888"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31"/>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474788" y="3411538"/>
            <a:ext cx="4897437"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Century Gothic" pitchFamily="34" charset="0"/>
        </a:defRPr>
      </a:lvl2pPr>
      <a:lvl3pPr algn="ctr" rtl="0" fontAlgn="base">
        <a:spcBef>
          <a:spcPct val="0"/>
        </a:spcBef>
        <a:spcAft>
          <a:spcPct val="0"/>
        </a:spcAft>
        <a:defRPr sz="3600">
          <a:solidFill>
            <a:schemeClr val="tx2"/>
          </a:solidFill>
          <a:latin typeface="Century Gothic" pitchFamily="34" charset="0"/>
        </a:defRPr>
      </a:lvl3pPr>
      <a:lvl4pPr algn="ctr" rtl="0" fontAlgn="base">
        <a:spcBef>
          <a:spcPct val="0"/>
        </a:spcBef>
        <a:spcAft>
          <a:spcPct val="0"/>
        </a:spcAft>
        <a:defRPr sz="3600">
          <a:solidFill>
            <a:schemeClr val="tx2"/>
          </a:solidFill>
          <a:latin typeface="Century Gothic" pitchFamily="34" charset="0"/>
        </a:defRPr>
      </a:lvl4pPr>
      <a:lvl5pPr algn="ctr" rtl="0" fontAlgn="base">
        <a:spcBef>
          <a:spcPct val="0"/>
        </a:spcBef>
        <a:spcAft>
          <a:spcPct val="0"/>
        </a:spcAft>
        <a:defRPr sz="3600">
          <a:solidFill>
            <a:schemeClr val="tx2"/>
          </a:solidFill>
          <a:latin typeface="Century Gothic" pitchFamily="34" charset="0"/>
        </a:defRPr>
      </a:lvl5pPr>
      <a:lvl6pPr marL="457200" algn="ctr" rtl="0" fontAlgn="base">
        <a:spcBef>
          <a:spcPct val="0"/>
        </a:spcBef>
        <a:spcAft>
          <a:spcPct val="0"/>
        </a:spcAft>
        <a:defRPr sz="3600">
          <a:solidFill>
            <a:schemeClr val="tx2"/>
          </a:solidFill>
          <a:latin typeface="Century Gothic" pitchFamily="34" charset="0"/>
        </a:defRPr>
      </a:lvl6pPr>
      <a:lvl7pPr marL="914400" algn="ctr" rtl="0" fontAlgn="base">
        <a:spcBef>
          <a:spcPct val="0"/>
        </a:spcBef>
        <a:spcAft>
          <a:spcPct val="0"/>
        </a:spcAft>
        <a:defRPr sz="3600">
          <a:solidFill>
            <a:schemeClr val="tx2"/>
          </a:solidFill>
          <a:latin typeface="Century Gothic" pitchFamily="34" charset="0"/>
        </a:defRPr>
      </a:lvl7pPr>
      <a:lvl8pPr marL="1371600" algn="ctr" rtl="0" fontAlgn="base">
        <a:spcBef>
          <a:spcPct val="0"/>
        </a:spcBef>
        <a:spcAft>
          <a:spcPct val="0"/>
        </a:spcAft>
        <a:defRPr sz="3600">
          <a:solidFill>
            <a:schemeClr val="tx2"/>
          </a:solidFill>
          <a:latin typeface="Century Gothic" pitchFamily="34" charset="0"/>
        </a:defRPr>
      </a:lvl8pPr>
      <a:lvl9pPr marL="1828800" algn="ctr" rtl="0" fontAlgn="base">
        <a:spcBef>
          <a:spcPct val="0"/>
        </a:spcBef>
        <a:spcAft>
          <a:spcPct val="0"/>
        </a:spcAft>
        <a:defRPr sz="3600">
          <a:solidFill>
            <a:schemeClr val="tx2"/>
          </a:solidFill>
          <a:latin typeface="Century Gothic" pitchFamily="34"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475" y="394377"/>
            <a:ext cx="890036" cy="411474"/>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0" y="83618"/>
            <a:ext cx="1065548" cy="876536"/>
          </a:xfrm>
          <a:prstGeom prst="rect">
            <a:avLst/>
          </a:prstGeom>
        </p:spPr>
      </p:pic>
      <p:sp>
        <p:nvSpPr>
          <p:cNvPr id="7" name="6 CuadroTexto"/>
          <p:cNvSpPr txBox="1"/>
          <p:nvPr/>
        </p:nvSpPr>
        <p:spPr>
          <a:xfrm>
            <a:off x="2103154" y="85772"/>
            <a:ext cx="2758654" cy="246221"/>
          </a:xfrm>
          <a:prstGeom prst="rect">
            <a:avLst/>
          </a:prstGeom>
          <a:noFill/>
        </p:spPr>
        <p:txBody>
          <a:bodyPr wrap="square" lIns="91429" tIns="45715" rIns="91429" bIns="45715" rtlCol="0">
            <a:spAutoFit/>
          </a:bodyPr>
          <a:lstStyle/>
          <a:p>
            <a:pPr algn="ctr"/>
            <a:r>
              <a:rPr lang="es-ES" sz="1000" b="1" dirty="0">
                <a:solidFill>
                  <a:schemeClr val="tx2"/>
                </a:solidFill>
              </a:rPr>
              <a:t>ENCUENTRO COORDINADO POR</a:t>
            </a:r>
          </a:p>
        </p:txBody>
      </p:sp>
      <p:sp>
        <p:nvSpPr>
          <p:cNvPr id="12" name="11 CuadroTexto"/>
          <p:cNvSpPr txBox="1"/>
          <p:nvPr/>
        </p:nvSpPr>
        <p:spPr>
          <a:xfrm>
            <a:off x="2154589" y="651549"/>
            <a:ext cx="2758654" cy="246221"/>
          </a:xfrm>
          <a:prstGeom prst="rect">
            <a:avLst/>
          </a:prstGeom>
          <a:noFill/>
        </p:spPr>
        <p:txBody>
          <a:bodyPr wrap="square" lIns="91429" tIns="45715" rIns="91429" bIns="45715" rtlCol="0">
            <a:spAutoFit/>
          </a:bodyPr>
          <a:lstStyle/>
          <a:p>
            <a:pPr algn="ctr"/>
            <a:r>
              <a:rPr lang="es-ES" sz="1000" b="1" dirty="0">
                <a:solidFill>
                  <a:schemeClr val="tx2"/>
                </a:solidFill>
              </a:rPr>
              <a:t>ENCUENTRO ORGANIZADO POR</a:t>
            </a:r>
          </a:p>
        </p:txBody>
      </p:sp>
      <p:cxnSp>
        <p:nvCxnSpPr>
          <p:cNvPr id="11" name="10 Conector recto"/>
          <p:cNvCxnSpPr/>
          <p:nvPr/>
        </p:nvCxnSpPr>
        <p:spPr>
          <a:xfrm flipV="1">
            <a:off x="2491885" y="294510"/>
            <a:ext cx="5213243" cy="9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2513485" y="903112"/>
            <a:ext cx="5213243" cy="9857"/>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058326" y="5007527"/>
            <a:ext cx="5177969" cy="307766"/>
          </a:xfrm>
          <a:prstGeom prst="rect">
            <a:avLst/>
          </a:prstGeom>
          <a:noFill/>
        </p:spPr>
        <p:txBody>
          <a:bodyPr wrap="square" lIns="91429" tIns="45715" rIns="91429" bIns="45715" rtlCol="0">
            <a:spAutoFit/>
          </a:bodyPr>
          <a:lstStyle/>
          <a:p>
            <a:pPr algn="ctr"/>
            <a:r>
              <a:rPr lang="es-ES" sz="1400" b="1" dirty="0">
                <a:solidFill>
                  <a:schemeClr val="accent2">
                    <a:lumMod val="50000"/>
                  </a:schemeClr>
                </a:solidFill>
              </a:rPr>
              <a:t>San Salvador, El Salvador 5 – 7 de diciembre de 2011</a:t>
            </a:r>
            <a:endParaRPr lang="es-ES" sz="1400" b="1" dirty="0">
              <a:solidFill>
                <a:schemeClr val="accent2">
                  <a:lumMod val="50000"/>
                </a:schemeClr>
              </a:solidFill>
            </a:endParaRPr>
          </a:p>
        </p:txBody>
      </p:sp>
      <p:sp>
        <p:nvSpPr>
          <p:cNvPr id="23" name="22 CuadroTexto"/>
          <p:cNvSpPr txBox="1"/>
          <p:nvPr/>
        </p:nvSpPr>
        <p:spPr>
          <a:xfrm>
            <a:off x="849622" y="1786295"/>
            <a:ext cx="7475116" cy="461655"/>
          </a:xfrm>
          <a:prstGeom prst="rect">
            <a:avLst/>
          </a:prstGeom>
          <a:noFill/>
        </p:spPr>
        <p:txBody>
          <a:bodyPr wrap="square" lIns="91429" tIns="45715" rIns="91429" bIns="45715" rtlCol="0">
            <a:spAutoFit/>
          </a:bodyPr>
          <a:lstStyle/>
          <a:p>
            <a:pPr algn="ctr"/>
            <a:r>
              <a:rPr lang="es-ES" sz="2400" dirty="0">
                <a:solidFill>
                  <a:schemeClr val="accent2"/>
                </a:solidFill>
                <a:latin typeface="Calibri" pitchFamily="34" charset="0"/>
                <a:cs typeface="Calibri" pitchFamily="34" charset="0"/>
              </a:rPr>
              <a:t>Encuentro intersectorial de intercambio y programación</a:t>
            </a:r>
            <a:r>
              <a:rPr lang="es-ES" sz="2000" i="1" dirty="0" smtClean="0">
                <a:solidFill>
                  <a:schemeClr val="accent2"/>
                </a:solidFill>
                <a:latin typeface="Calibri" pitchFamily="34" charset="0"/>
                <a:cs typeface="Calibri" pitchFamily="34" charset="0"/>
              </a:rPr>
              <a:t>:</a:t>
            </a:r>
            <a:endParaRPr lang="es-ES" sz="2000" i="1" dirty="0">
              <a:solidFill>
                <a:schemeClr val="accent2"/>
              </a:solidFill>
              <a:latin typeface="Calibri" pitchFamily="34" charset="0"/>
              <a:cs typeface="Calibri" pitchFamily="34" charset="0"/>
            </a:endParaRPr>
          </a:p>
        </p:txBody>
      </p:sp>
      <p:pic>
        <p:nvPicPr>
          <p:cNvPr id="15" name="Immagine 14" descr="logo italia lavoro.eps"/>
          <p:cNvPicPr/>
          <p:nvPr/>
        </p:nvPicPr>
        <p:blipFill>
          <a:blip r:embed="rId4" cstate="print"/>
          <a:srcRect/>
          <a:stretch>
            <a:fillRect/>
          </a:stretch>
        </p:blipFill>
        <p:spPr bwMode="auto">
          <a:xfrm>
            <a:off x="5137777" y="1063023"/>
            <a:ext cx="874383" cy="385757"/>
          </a:xfrm>
          <a:prstGeom prst="rect">
            <a:avLst/>
          </a:prstGeom>
          <a:noFill/>
          <a:ln w="9525">
            <a:noFill/>
            <a:miter lim="800000"/>
            <a:headEnd/>
            <a:tailEnd/>
          </a:ln>
        </p:spPr>
      </p:pic>
      <p:pic>
        <p:nvPicPr>
          <p:cNvPr id="3" name="Imagen 2" descr="Logo OEI"/>
          <p:cNvPicPr>
            <a:picLocks noChangeAspect="1" noChangeArrowheads="1"/>
          </p:cNvPicPr>
          <p:nvPr/>
        </p:nvPicPr>
        <p:blipFill>
          <a:blip r:embed="rId5" cstate="print"/>
          <a:srcRect/>
          <a:stretch>
            <a:fillRect/>
          </a:stretch>
        </p:blipFill>
        <p:spPr bwMode="auto">
          <a:xfrm>
            <a:off x="6423634" y="1063023"/>
            <a:ext cx="1182989" cy="456974"/>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6166463" y="342943"/>
            <a:ext cx="582921" cy="540060"/>
          </a:xfrm>
          <a:prstGeom prst="rect">
            <a:avLst/>
          </a:prstGeom>
          <a:noFill/>
          <a:ln w="9525">
            <a:noFill/>
            <a:miter lim="800000"/>
            <a:headEnd/>
            <a:tailEnd/>
          </a:ln>
          <a:effectLst/>
        </p:spPr>
      </p:pic>
      <p:pic>
        <p:nvPicPr>
          <p:cNvPr id="2" name="Picture 2"/>
          <p:cNvPicPr>
            <a:picLocks noChangeAspect="1" noChangeArrowheads="1"/>
          </p:cNvPicPr>
          <p:nvPr/>
        </p:nvPicPr>
        <p:blipFill>
          <a:blip r:embed="rId7" cstate="print"/>
          <a:srcRect/>
          <a:stretch>
            <a:fillRect/>
          </a:stretch>
        </p:blipFill>
        <p:spPr bwMode="auto">
          <a:xfrm>
            <a:off x="7092280" y="342943"/>
            <a:ext cx="565777" cy="544605"/>
          </a:xfrm>
          <a:prstGeom prst="rect">
            <a:avLst/>
          </a:prstGeom>
          <a:noFill/>
          <a:ln w="9525">
            <a:noFill/>
            <a:miter lim="800000"/>
            <a:headEnd/>
            <a:tailEnd/>
          </a:ln>
          <a:effectLst/>
        </p:spPr>
      </p:pic>
      <p:sp>
        <p:nvSpPr>
          <p:cNvPr id="5" name="TextBox 4"/>
          <p:cNvSpPr txBox="1"/>
          <p:nvPr/>
        </p:nvSpPr>
        <p:spPr>
          <a:xfrm>
            <a:off x="467544" y="2276872"/>
            <a:ext cx="8352927" cy="1107996"/>
          </a:xfrm>
          <a:prstGeom prst="rect">
            <a:avLst/>
          </a:prstGeom>
          <a:noFill/>
        </p:spPr>
        <p:txBody>
          <a:bodyPr wrap="square" rtlCol="0">
            <a:spAutoFit/>
          </a:bodyPr>
          <a:lstStyle/>
          <a:p>
            <a:pPr algn="ctr"/>
            <a:r>
              <a:rPr lang="es-ES" sz="2400" b="1" i="1" dirty="0">
                <a:solidFill>
                  <a:srgbClr val="002060"/>
                </a:solidFill>
                <a:effectLst>
                  <a:outerShdw blurRad="38100" dist="38100" dir="2700000" algn="tl">
                    <a:srgbClr val="000000">
                      <a:alpha val="43137"/>
                    </a:srgbClr>
                  </a:outerShdw>
                </a:effectLst>
                <a:latin typeface="Calibri" pitchFamily="34" charset="0"/>
                <a:cs typeface="Calibri" pitchFamily="34" charset="0"/>
              </a:rPr>
              <a:t>Inserción laboral de los jóvenes. Estrategias innovadoras para facilitar la transición escuela- trabajo</a:t>
            </a:r>
          </a:p>
          <a:p>
            <a:endParaRPr lang="it-IT" dirty="0">
              <a:solidFill>
                <a:srgbClr val="002060"/>
              </a:solidFill>
              <a:latin typeface="Calibri" pitchFamily="34" charset="0"/>
              <a:cs typeface="Calibri" pitchFamily="34" charset="0"/>
            </a:endParaRPr>
          </a:p>
        </p:txBody>
      </p:sp>
      <p:sp>
        <p:nvSpPr>
          <p:cNvPr id="9" name="Rectangle 8"/>
          <p:cNvSpPr/>
          <p:nvPr/>
        </p:nvSpPr>
        <p:spPr>
          <a:xfrm>
            <a:off x="1094779" y="3204665"/>
            <a:ext cx="4608512" cy="57606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8" name="TextBox 7"/>
          <p:cNvSpPr txBox="1"/>
          <p:nvPr/>
        </p:nvSpPr>
        <p:spPr>
          <a:xfrm>
            <a:off x="633084" y="3204665"/>
            <a:ext cx="7610810" cy="923330"/>
          </a:xfrm>
          <a:prstGeom prst="rect">
            <a:avLst/>
          </a:prstGeom>
          <a:noFill/>
        </p:spPr>
        <p:txBody>
          <a:bodyPr wrap="square" rtlCol="0">
            <a:spAutoFit/>
          </a:bodyPr>
          <a:lstStyle/>
          <a:p>
            <a:pPr algn="ctr"/>
            <a:r>
              <a:rPr lang="es-ES" sz="3600" b="1" dirty="0">
                <a:solidFill>
                  <a:srgbClr val="0070C0"/>
                </a:solidFill>
                <a:effectLst>
                  <a:outerShdw blurRad="38100" dist="38100" dir="2700000" algn="tl">
                    <a:srgbClr val="000000">
                      <a:alpha val="43137"/>
                    </a:srgbClr>
                  </a:outerShdw>
                </a:effectLst>
                <a:latin typeface="Calibri" pitchFamily="34" charset="0"/>
                <a:cs typeface="Calibri" pitchFamily="34" charset="0"/>
              </a:rPr>
              <a:t>Estado del Arte in Europa </a:t>
            </a:r>
            <a:endParaRPr lang="it-IT" sz="3600" b="1"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a:p>
            <a:endParaRPr lang="it-IT" dirty="0"/>
          </a:p>
        </p:txBody>
      </p:sp>
      <p:sp>
        <p:nvSpPr>
          <p:cNvPr id="20" name="Rectangle 4"/>
          <p:cNvSpPr>
            <a:spLocks noChangeArrowheads="1"/>
          </p:cNvSpPr>
          <p:nvPr/>
        </p:nvSpPr>
        <p:spPr bwMode="auto">
          <a:xfrm>
            <a:off x="323689" y="4005064"/>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it-IT" i="1" dirty="0" smtClean="0">
                <a:latin typeface="Century Gothic" pitchFamily="34" charset="0"/>
              </a:rPr>
              <a:t>Staff di </a:t>
            </a:r>
            <a:r>
              <a:rPr lang="it-IT" b="1" i="1" dirty="0" smtClean="0">
                <a:solidFill>
                  <a:srgbClr val="FF6600"/>
                </a:solidFill>
                <a:latin typeface="Century Gothic" pitchFamily="34" charset="0"/>
              </a:rPr>
              <a:t>S</a:t>
            </a:r>
            <a:r>
              <a:rPr lang="it-IT" i="1" dirty="0" smtClean="0">
                <a:latin typeface="Century Gothic" pitchFamily="34" charset="0"/>
              </a:rPr>
              <a:t>tatistica </a:t>
            </a:r>
            <a:r>
              <a:rPr lang="it-IT" b="1" i="1" dirty="0" smtClean="0">
                <a:solidFill>
                  <a:srgbClr val="FF6600"/>
                </a:solidFill>
                <a:latin typeface="Century Gothic" pitchFamily="34" charset="0"/>
              </a:rPr>
              <a:t>S</a:t>
            </a:r>
            <a:r>
              <a:rPr lang="it-IT" i="1" dirty="0" smtClean="0">
                <a:latin typeface="Century Gothic" pitchFamily="34" charset="0"/>
              </a:rPr>
              <a:t>tudi e </a:t>
            </a:r>
            <a:r>
              <a:rPr lang="it-IT" b="1" i="1" dirty="0">
                <a:solidFill>
                  <a:srgbClr val="FF6600"/>
                </a:solidFill>
                <a:latin typeface="Century Gothic" pitchFamily="34" charset="0"/>
              </a:rPr>
              <a:t>R</a:t>
            </a:r>
            <a:r>
              <a:rPr lang="it-IT" i="1" dirty="0">
                <a:latin typeface="Century Gothic" pitchFamily="34" charset="0"/>
              </a:rPr>
              <a:t>icerche sul </a:t>
            </a:r>
            <a:r>
              <a:rPr lang="it-IT" b="1" i="1" dirty="0">
                <a:solidFill>
                  <a:srgbClr val="FF6600"/>
                </a:solidFill>
                <a:latin typeface="Century Gothic" pitchFamily="34" charset="0"/>
              </a:rPr>
              <a:t>M</a:t>
            </a:r>
            <a:r>
              <a:rPr lang="it-IT" i="1" dirty="0">
                <a:latin typeface="Century Gothic" pitchFamily="34" charset="0"/>
              </a:rPr>
              <a:t>ercato del </a:t>
            </a:r>
            <a:r>
              <a:rPr lang="it-IT" b="1" i="1" dirty="0">
                <a:solidFill>
                  <a:srgbClr val="FF6600"/>
                </a:solidFill>
                <a:latin typeface="Century Gothic" pitchFamily="34" charset="0"/>
              </a:rPr>
              <a:t>L</a:t>
            </a:r>
            <a:r>
              <a:rPr lang="it-IT" i="1" dirty="0">
                <a:latin typeface="Century Gothic" pitchFamily="34" charset="0"/>
              </a:rPr>
              <a:t>avoro - </a:t>
            </a:r>
            <a:r>
              <a:rPr lang="it-IT" b="1" i="1" dirty="0">
                <a:solidFill>
                  <a:srgbClr val="FF6600"/>
                </a:solidFill>
                <a:latin typeface="Century Gothic" pitchFamily="34" charset="0"/>
              </a:rPr>
              <a:t>SSRM</a:t>
            </a:r>
            <a:r>
              <a:rPr lang="it-IT" i="1" dirty="0">
                <a:latin typeface="Century Gothic" pitchFamily="34" charset="0"/>
              </a:rPr>
              <a:t>d</a:t>
            </a:r>
            <a:r>
              <a:rPr lang="it-IT" b="1" i="1" dirty="0">
                <a:solidFill>
                  <a:srgbClr val="FF6600"/>
                </a:solidFill>
                <a:latin typeface="Century Gothic" pitchFamily="34" charset="0"/>
              </a:rPr>
              <a:t>L</a:t>
            </a:r>
          </a:p>
          <a:p>
            <a:pPr marL="342900" indent="-342900" algn="ctr">
              <a:spcBef>
                <a:spcPct val="20000"/>
              </a:spcBef>
            </a:pPr>
            <a:endParaRPr lang="it-IT" sz="1200" i="1" dirty="0">
              <a:latin typeface="Century Gothic" pitchFamily="34" charset="0"/>
            </a:endParaRPr>
          </a:p>
        </p:txBody>
      </p:sp>
      <p:sp>
        <p:nvSpPr>
          <p:cNvPr id="10" name="Rectangle 9"/>
          <p:cNvSpPr/>
          <p:nvPr/>
        </p:nvSpPr>
        <p:spPr>
          <a:xfrm>
            <a:off x="3203848" y="5547628"/>
            <a:ext cx="2962615" cy="9057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8318" y="5530737"/>
            <a:ext cx="5091994" cy="80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57730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1213008"/>
            <a:ext cx="8208912" cy="1027461"/>
          </a:xfrm>
          <a:prstGeom prst="rect">
            <a:avLst/>
          </a:prstGeom>
        </p:spPr>
        <p:txBody>
          <a:bodyPr wrap="square">
            <a:spAutoFit/>
          </a:bodyPr>
          <a:lstStyle/>
          <a:p>
            <a:pPr algn="just">
              <a:lnSpc>
                <a:spcPct val="115000"/>
              </a:lnSpc>
              <a:spcAft>
                <a:spcPts val="0"/>
              </a:spcAft>
            </a:pPr>
            <a:r>
              <a:rPr lang="es-ES_tradnl" dirty="0">
                <a:solidFill>
                  <a:schemeClr val="tx2"/>
                </a:solidFill>
                <a:latin typeface="+mj-lt"/>
                <a:ea typeface="+mj-ea"/>
                <a:cs typeface="+mj-cs"/>
              </a:rPr>
              <a:t>La necesidad de prestar más atención a la generación NiNi es esencial en la nueva serie de directrices para las políticas de empleo propuestas por la Comisión Europea el 27 de abril de 2010. </a:t>
            </a:r>
            <a:endParaRPr lang="it-IT" dirty="0">
              <a:solidFill>
                <a:schemeClr val="tx2"/>
              </a:solidFill>
              <a:latin typeface="+mj-lt"/>
              <a:ea typeface="+mj-ea"/>
              <a:cs typeface="+mj-cs"/>
            </a:endParaRPr>
          </a:p>
        </p:txBody>
      </p:sp>
      <p:sp>
        <p:nvSpPr>
          <p:cNvPr id="3" name="Rettangolo 2"/>
          <p:cNvSpPr/>
          <p:nvPr/>
        </p:nvSpPr>
        <p:spPr>
          <a:xfrm>
            <a:off x="395536" y="2348880"/>
            <a:ext cx="8136904" cy="2293769"/>
          </a:xfrm>
          <a:prstGeom prst="rect">
            <a:avLst/>
          </a:prstGeom>
        </p:spPr>
        <p:txBody>
          <a:bodyPr wrap="square">
            <a:spAutoFit/>
          </a:bodyPr>
          <a:lstStyle/>
          <a:p>
            <a:pPr algn="just">
              <a:lnSpc>
                <a:spcPct val="115000"/>
              </a:lnSpc>
              <a:spcAft>
                <a:spcPts val="0"/>
              </a:spcAft>
            </a:pPr>
            <a:r>
              <a:rPr lang="es-ES_tradnl" dirty="0">
                <a:solidFill>
                  <a:schemeClr val="tx2"/>
                </a:solidFill>
                <a:latin typeface="+mj-lt"/>
                <a:ea typeface="+mj-ea"/>
                <a:cs typeface="+mj-cs"/>
              </a:rPr>
              <a:t>Según los las últimas estimaciones de Eurostat y de la OCDE, en 2009 los NiNi constituían el 12,4 % de los jóvenes de 15–24 años de edad en la UE-27. Esta cifra, sin embargo, varía mucho de unos países a otros: del 4,1 % en los Países Bajos al 19,5 % en </a:t>
            </a:r>
            <a:r>
              <a:rPr lang="es-ES_tradnl" dirty="0" smtClean="0">
                <a:solidFill>
                  <a:schemeClr val="tx2"/>
                </a:solidFill>
                <a:latin typeface="+mj-lt"/>
                <a:ea typeface="+mj-ea"/>
                <a:cs typeface="+mj-cs"/>
              </a:rPr>
              <a:t>Bulgaria</a:t>
            </a:r>
            <a:r>
              <a:rPr lang="es-ES_tradnl" b="1" dirty="0" smtClean="0">
                <a:solidFill>
                  <a:srgbClr val="FF9933"/>
                </a:solidFill>
                <a:effectLst>
                  <a:outerShdw blurRad="38100" dist="38100" dir="2700000" algn="tl">
                    <a:srgbClr val="000000">
                      <a:alpha val="43137"/>
                    </a:srgbClr>
                  </a:outerShdw>
                </a:effectLst>
                <a:latin typeface="+mj-lt"/>
                <a:ea typeface="+mj-ea"/>
                <a:cs typeface="+mj-cs"/>
              </a:rPr>
              <a:t>. </a:t>
            </a:r>
          </a:p>
          <a:p>
            <a:pPr algn="just">
              <a:lnSpc>
                <a:spcPct val="115000"/>
              </a:lnSpc>
              <a:spcAft>
                <a:spcPts val="0"/>
              </a:spcAft>
            </a:pPr>
            <a:endParaRPr lang="es-ES_tradnl" dirty="0" smtClean="0">
              <a:solidFill>
                <a:schemeClr val="tx2"/>
              </a:solidFill>
              <a:latin typeface="+mj-lt"/>
              <a:ea typeface="+mj-ea"/>
              <a:cs typeface="+mj-cs"/>
            </a:endParaRPr>
          </a:p>
          <a:p>
            <a:pPr algn="just">
              <a:lnSpc>
                <a:spcPct val="115000"/>
              </a:lnSpc>
              <a:spcAft>
                <a:spcPts val="0"/>
              </a:spcAft>
            </a:pPr>
            <a:r>
              <a:rPr lang="es-ES_tradnl" dirty="0" smtClean="0">
                <a:solidFill>
                  <a:schemeClr val="tx2"/>
                </a:solidFill>
                <a:latin typeface="+mj-lt"/>
                <a:ea typeface="+mj-ea"/>
                <a:cs typeface="+mj-cs"/>
              </a:rPr>
              <a:t>En </a:t>
            </a:r>
            <a:r>
              <a:rPr lang="es-ES_tradnl" dirty="0">
                <a:solidFill>
                  <a:schemeClr val="tx2"/>
                </a:solidFill>
                <a:latin typeface="+mj-lt"/>
                <a:ea typeface="+mj-ea"/>
                <a:cs typeface="+mj-cs"/>
              </a:rPr>
              <a:t>Italia y en el Reino Unido, la población NiNi suma aproximadamente 1,1 millones de los jóvenes de 15–24 años de edad. </a:t>
            </a:r>
            <a:endParaRPr lang="it-IT" dirty="0">
              <a:solidFill>
                <a:schemeClr val="tx2"/>
              </a:solidFill>
              <a:latin typeface="+mj-lt"/>
              <a:ea typeface="+mj-ea"/>
              <a:cs typeface="+mj-cs"/>
            </a:endParaRPr>
          </a:p>
        </p:txBody>
      </p:sp>
      <p:sp>
        <p:nvSpPr>
          <p:cNvPr id="5" name="Rettangolo 4"/>
          <p:cNvSpPr/>
          <p:nvPr/>
        </p:nvSpPr>
        <p:spPr>
          <a:xfrm>
            <a:off x="446909" y="4868126"/>
            <a:ext cx="8064896" cy="1027461"/>
          </a:xfrm>
          <a:prstGeom prst="rect">
            <a:avLst/>
          </a:prstGeom>
        </p:spPr>
        <p:txBody>
          <a:bodyPr wrap="square">
            <a:spAutoFit/>
          </a:bodyPr>
          <a:lstStyle/>
          <a:p>
            <a:pPr algn="just">
              <a:lnSpc>
                <a:spcPct val="115000"/>
              </a:lnSpc>
              <a:spcAft>
                <a:spcPts val="0"/>
              </a:spcAft>
            </a:pPr>
            <a:r>
              <a:rPr lang="es-ES_tradnl" dirty="0">
                <a:solidFill>
                  <a:schemeClr val="tx2"/>
                </a:solidFill>
                <a:latin typeface="+mj-lt"/>
                <a:ea typeface="+mj-ea"/>
                <a:cs typeface="+mj-cs"/>
              </a:rPr>
              <a:t>En general, entre los NiNi hay más mujeres que hombres. Así ocurre, sobre todo, en el grupo de edad de 20 a 24 años. En cambio, hay más hombres en el grupo de 15–19 años. </a:t>
            </a:r>
            <a:endParaRPr lang="it-IT" dirty="0">
              <a:solidFill>
                <a:schemeClr val="tx2"/>
              </a:solidFill>
              <a:latin typeface="+mj-lt"/>
              <a:ea typeface="+mj-ea"/>
              <a:cs typeface="+mj-cs"/>
            </a:endParaRPr>
          </a:p>
        </p:txBody>
      </p:sp>
      <p:sp>
        <p:nvSpPr>
          <p:cNvPr id="7" name="Rettangolo 6"/>
          <p:cNvSpPr/>
          <p:nvPr/>
        </p:nvSpPr>
        <p:spPr>
          <a:xfrm>
            <a:off x="395536" y="260648"/>
            <a:ext cx="646331" cy="400110"/>
          </a:xfrm>
          <a:prstGeom prst="rect">
            <a:avLst/>
          </a:prstGeom>
        </p:spPr>
        <p:txBody>
          <a:bodyPr wrap="none">
            <a:spAutoFit/>
          </a:bodyPr>
          <a:lstStyle/>
          <a:p>
            <a:pPr lvl="0"/>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NiNi</a:t>
            </a:r>
            <a:endParaRPr lang="it-IT" sz="2000" b="1" dirty="0">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145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56643"/>
            <a:ext cx="6624736" cy="779444"/>
          </a:xfrm>
          <a:prstGeom prst="rect">
            <a:avLst/>
          </a:prstGeom>
        </p:spPr>
        <p:txBody>
          <a:bodyPr wrap="square">
            <a:spAutoFit/>
          </a:bodyPr>
          <a:lstStyle/>
          <a:p>
            <a:pPr algn="just">
              <a:lnSpc>
                <a:spcPct val="115000"/>
              </a:lnSpc>
              <a:spcAft>
                <a:spcPts val="0"/>
              </a:spcAft>
            </a:pPr>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Figura 4: Proporción de NiNi en el grupo de 15–24 años de edad, UE-27 (%)</a:t>
            </a:r>
            <a:endParaRPr lang="it-IT" sz="2000" b="1" dirty="0">
              <a:solidFill>
                <a:srgbClr val="FF9933"/>
              </a:solidFill>
              <a:effectLst>
                <a:outerShdw blurRad="38100" dist="38100" dir="2700000" algn="tl">
                  <a:srgbClr val="000000">
                    <a:alpha val="43137"/>
                  </a:srgbClr>
                </a:outerShdw>
              </a:effectLst>
              <a:latin typeface="Calibri"/>
              <a:ea typeface="Calibri"/>
              <a:cs typeface="Times New Roman"/>
            </a:endParaRPr>
          </a:p>
        </p:txBody>
      </p:sp>
      <p:pic>
        <p:nvPicPr>
          <p:cNvPr id="5" name="Immagine 4" descr="C:\Users\Maurizio\AppData\Local\Microsoft\Windows\Temporary Internet Files\Content.Word\Figura 4 Tasso di disoccupazione in Europa.png"/>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24744"/>
            <a:ext cx="8136904" cy="4968551"/>
          </a:xfrm>
          <a:prstGeom prst="rect">
            <a:avLst/>
          </a:prstGeom>
          <a:noFill/>
          <a:ln>
            <a:solidFill>
              <a:srgbClr val="4F81BD"/>
            </a:solidFill>
          </a:ln>
        </p:spPr>
      </p:pic>
      <p:sp>
        <p:nvSpPr>
          <p:cNvPr id="6" name="Rettangolo 5"/>
          <p:cNvSpPr/>
          <p:nvPr/>
        </p:nvSpPr>
        <p:spPr>
          <a:xfrm>
            <a:off x="683568" y="5727015"/>
            <a:ext cx="2158604" cy="292259"/>
          </a:xfrm>
          <a:prstGeom prst="rect">
            <a:avLst/>
          </a:prstGeom>
        </p:spPr>
        <p:txBody>
          <a:bodyPr wrap="none">
            <a:spAutoFit/>
          </a:bodyPr>
          <a:lstStyle/>
          <a:p>
            <a:pPr algn="just">
              <a:lnSpc>
                <a:spcPct val="115000"/>
              </a:lnSpc>
              <a:spcAft>
                <a:spcPts val="0"/>
              </a:spcAft>
            </a:pPr>
            <a:r>
              <a:rPr lang="es-ES_tradnl" sz="1200" i="1" dirty="0">
                <a:latin typeface="Calibri"/>
                <a:ea typeface="Calibri"/>
                <a:cs typeface="Times New Roman"/>
              </a:rPr>
              <a:t>Fuente: Eurostat, datos de 2009</a:t>
            </a:r>
            <a:endParaRPr lang="it-IT" sz="1200" dirty="0">
              <a:effectLst/>
              <a:latin typeface="Calibri"/>
              <a:ea typeface="Calibri"/>
              <a:cs typeface="Times New Roman"/>
            </a:endParaRPr>
          </a:p>
        </p:txBody>
      </p:sp>
    </p:spTree>
    <p:extLst>
      <p:ext uri="{BB962C8B-B14F-4D97-AF65-F5344CB8AC3E}">
        <p14:creationId xmlns:p14="http://schemas.microsoft.com/office/powerpoint/2010/main" val="11601450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436561" y="260350"/>
            <a:ext cx="8208143"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Figura </a:t>
            </a:r>
            <a:r>
              <a:rPr lang="es-ES"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5: Nivel educativo de los NiNi, 2009</a:t>
            </a:r>
            <a:endParaRPr lang="it-IT" sz="2000"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5122" name="Immagine 10" descr="Descrizione: C:\Users\Maurizio\AppData\Local\Microsoft\Windows\Temporary Internet Files\Content.Word\Figura 5 NEET per livello di istruzi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50" y="1268760"/>
            <a:ext cx="8279006" cy="4680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449563" y="5805264"/>
            <a:ext cx="3149645" cy="517065"/>
          </a:xfrm>
          <a:prstGeom prst="rect">
            <a:avLst/>
          </a:prstGeom>
        </p:spPr>
        <p:txBody>
          <a:bodyPr wrap="none">
            <a:spAutoFit/>
          </a:bodyPr>
          <a:lstStyle/>
          <a:p>
            <a:pPr algn="just">
              <a:lnSpc>
                <a:spcPct val="115000"/>
              </a:lnSpc>
              <a:spcAft>
                <a:spcPts val="0"/>
              </a:spcAft>
            </a:pPr>
            <a:r>
              <a:rPr lang="es-ES_tradnl" i="1" dirty="0">
                <a:latin typeface="Calibri"/>
                <a:ea typeface="Calibri"/>
                <a:cs typeface="Times New Roman"/>
              </a:rPr>
              <a:t>Fuente: Eurostat, datos de 2009</a:t>
            </a:r>
            <a:endParaRPr lang="it-IT" sz="2400" dirty="0">
              <a:effectLst/>
              <a:latin typeface="Calibri"/>
              <a:ea typeface="Calibri"/>
              <a:cs typeface="Times New Roman"/>
            </a:endParaRPr>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332656"/>
            <a:ext cx="3628879" cy="425501"/>
          </a:xfrm>
          <a:prstGeom prst="rect">
            <a:avLst/>
          </a:prstGeom>
        </p:spPr>
        <p:txBody>
          <a:bodyPr wrap="none">
            <a:spAutoFit/>
          </a:bodyPr>
          <a:lstStyle/>
          <a:p>
            <a:pPr>
              <a:lnSpc>
                <a:spcPct val="115000"/>
              </a:lnSpc>
              <a:spcAft>
                <a:spcPts val="0"/>
              </a:spcAft>
            </a:pPr>
            <a:r>
              <a:rPr lang="it-IT" sz="2000" b="1" dirty="0" err="1">
                <a:solidFill>
                  <a:srgbClr val="FF9933"/>
                </a:solidFill>
                <a:effectLst>
                  <a:outerShdw blurRad="38100" dist="38100" dir="2700000" algn="tl">
                    <a:srgbClr val="000000">
                      <a:alpha val="43137"/>
                    </a:srgbClr>
                  </a:outerShdw>
                </a:effectLst>
                <a:latin typeface="Calibri"/>
                <a:ea typeface="Calibri"/>
                <a:cs typeface="Calibri"/>
              </a:rPr>
              <a:t>Modalidades</a:t>
            </a:r>
            <a:r>
              <a:rPr lang="it-IT" sz="2000" b="1" dirty="0">
                <a:solidFill>
                  <a:srgbClr val="FF9933"/>
                </a:solidFill>
                <a:effectLst>
                  <a:outerShdw blurRad="38100" dist="38100" dir="2700000" algn="tl">
                    <a:srgbClr val="000000">
                      <a:alpha val="43137"/>
                    </a:srgbClr>
                  </a:outerShdw>
                </a:effectLst>
                <a:latin typeface="Calibri"/>
                <a:ea typeface="Calibri"/>
                <a:cs typeface="Calibri"/>
              </a:rPr>
              <a:t> de </a:t>
            </a:r>
            <a:r>
              <a:rPr lang="it-IT" sz="2000" b="1" dirty="0" err="1">
                <a:solidFill>
                  <a:srgbClr val="FF9933"/>
                </a:solidFill>
                <a:effectLst>
                  <a:outerShdw blurRad="38100" dist="38100" dir="2700000" algn="tl">
                    <a:srgbClr val="000000">
                      <a:alpha val="43137"/>
                    </a:srgbClr>
                  </a:outerShdw>
                </a:effectLst>
                <a:latin typeface="Calibri"/>
                <a:ea typeface="Calibri"/>
                <a:cs typeface="Calibri"/>
              </a:rPr>
              <a:t>empleo</a:t>
            </a:r>
            <a:r>
              <a:rPr lang="it-IT" sz="2000" b="1" dirty="0">
                <a:solidFill>
                  <a:srgbClr val="FF9933"/>
                </a:solidFill>
                <a:effectLst>
                  <a:outerShdw blurRad="38100" dist="38100" dir="2700000" algn="tl">
                    <a:srgbClr val="000000">
                      <a:alpha val="43137"/>
                    </a:srgbClr>
                  </a:outerShdw>
                </a:effectLst>
                <a:latin typeface="Calibri"/>
                <a:ea typeface="Calibri"/>
                <a:cs typeface="Calibri"/>
              </a:rPr>
              <a:t> </a:t>
            </a:r>
            <a:r>
              <a:rPr lang="it-IT" sz="2000" b="1" dirty="0" err="1">
                <a:solidFill>
                  <a:srgbClr val="FF9933"/>
                </a:solidFill>
                <a:effectLst>
                  <a:outerShdw blurRad="38100" dist="38100" dir="2700000" algn="tl">
                    <a:srgbClr val="000000">
                      <a:alpha val="43137"/>
                    </a:srgbClr>
                  </a:outerShdw>
                </a:effectLst>
                <a:latin typeface="Calibri"/>
                <a:ea typeface="Calibri"/>
                <a:cs typeface="Calibri"/>
              </a:rPr>
              <a:t>atípicas</a:t>
            </a:r>
            <a:endParaRPr lang="it-IT" sz="2000" dirty="0">
              <a:solidFill>
                <a:srgbClr val="FF9933"/>
              </a:solidFill>
              <a:effectLst>
                <a:outerShdw blurRad="38100" dist="38100" dir="2700000" algn="tl">
                  <a:srgbClr val="000000">
                    <a:alpha val="43137"/>
                  </a:srgbClr>
                </a:outerShdw>
              </a:effectLst>
              <a:latin typeface="Calibri"/>
              <a:ea typeface="Calibri"/>
              <a:cs typeface="Times New Roman"/>
            </a:endParaRPr>
          </a:p>
        </p:txBody>
      </p:sp>
      <p:sp>
        <p:nvSpPr>
          <p:cNvPr id="3" name="Rettangolo 2"/>
          <p:cNvSpPr/>
          <p:nvPr/>
        </p:nvSpPr>
        <p:spPr>
          <a:xfrm>
            <a:off x="395536" y="1268760"/>
            <a:ext cx="8280920" cy="4523611"/>
          </a:xfrm>
          <a:prstGeom prst="rect">
            <a:avLst/>
          </a:prstGeom>
        </p:spPr>
        <p:txBody>
          <a:bodyPr wrap="square">
            <a:spAutoFit/>
          </a:bodyPr>
          <a:lstStyle/>
          <a:p>
            <a:pPr algn="just">
              <a:lnSpc>
                <a:spcPct val="115000"/>
              </a:lnSpc>
              <a:spcAft>
                <a:spcPts val="0"/>
              </a:spcAft>
            </a:pPr>
            <a:r>
              <a:rPr lang="it-IT" dirty="0" err="1">
                <a:solidFill>
                  <a:schemeClr val="tx2"/>
                </a:solidFill>
                <a:latin typeface="+mj-lt"/>
                <a:ea typeface="+mj-ea"/>
                <a:cs typeface="+mj-cs"/>
              </a:rPr>
              <a:t>Entre</a:t>
            </a:r>
            <a:r>
              <a:rPr lang="it-IT" dirty="0">
                <a:solidFill>
                  <a:schemeClr val="tx2"/>
                </a:solidFill>
                <a:latin typeface="+mj-lt"/>
                <a:ea typeface="+mj-ea"/>
                <a:cs typeface="+mj-cs"/>
              </a:rPr>
              <a:t> 1996 y 2006 se </a:t>
            </a:r>
            <a:r>
              <a:rPr lang="it-IT" dirty="0" err="1">
                <a:solidFill>
                  <a:schemeClr val="tx2"/>
                </a:solidFill>
                <a:latin typeface="+mj-lt"/>
                <a:ea typeface="+mj-ea"/>
                <a:cs typeface="+mj-cs"/>
              </a:rPr>
              <a:t>crearon</a:t>
            </a:r>
            <a:r>
              <a:rPr lang="it-IT" dirty="0">
                <a:solidFill>
                  <a:schemeClr val="tx2"/>
                </a:solidFill>
                <a:latin typeface="+mj-lt"/>
                <a:ea typeface="+mj-ea"/>
                <a:cs typeface="+mj-cs"/>
              </a:rPr>
              <a:t> </a:t>
            </a:r>
            <a:r>
              <a:rPr lang="it-IT" dirty="0" err="1">
                <a:solidFill>
                  <a:schemeClr val="tx2"/>
                </a:solidFill>
                <a:latin typeface="+mj-lt"/>
                <a:ea typeface="+mj-ea"/>
                <a:cs typeface="+mj-cs"/>
              </a:rPr>
              <a:t>miles</a:t>
            </a:r>
            <a:r>
              <a:rPr lang="it-IT" dirty="0">
                <a:solidFill>
                  <a:schemeClr val="tx2"/>
                </a:solidFill>
                <a:latin typeface="+mj-lt"/>
                <a:ea typeface="+mj-ea"/>
                <a:cs typeface="+mj-cs"/>
              </a:rPr>
              <a:t> de </a:t>
            </a:r>
            <a:r>
              <a:rPr lang="it-IT" dirty="0" err="1">
                <a:solidFill>
                  <a:schemeClr val="tx2"/>
                </a:solidFill>
                <a:latin typeface="+mj-lt"/>
                <a:ea typeface="+mj-ea"/>
                <a:cs typeface="+mj-cs"/>
              </a:rPr>
              <a:t>nuevos</a:t>
            </a:r>
            <a:r>
              <a:rPr lang="it-IT" dirty="0">
                <a:solidFill>
                  <a:schemeClr val="tx2"/>
                </a:solidFill>
                <a:latin typeface="+mj-lt"/>
                <a:ea typeface="+mj-ea"/>
                <a:cs typeface="+mj-cs"/>
              </a:rPr>
              <a:t> </a:t>
            </a:r>
            <a:r>
              <a:rPr lang="it-IT" dirty="0" err="1">
                <a:solidFill>
                  <a:schemeClr val="tx2"/>
                </a:solidFill>
                <a:latin typeface="+mj-lt"/>
                <a:ea typeface="+mj-ea"/>
                <a:cs typeface="+mj-cs"/>
              </a:rPr>
              <a:t>puestos</a:t>
            </a:r>
            <a:r>
              <a:rPr lang="it-IT" dirty="0">
                <a:solidFill>
                  <a:schemeClr val="tx2"/>
                </a:solidFill>
                <a:latin typeface="+mj-lt"/>
                <a:ea typeface="+mj-ea"/>
                <a:cs typeface="+mj-cs"/>
              </a:rPr>
              <a:t> de </a:t>
            </a:r>
            <a:r>
              <a:rPr lang="it-IT" dirty="0" err="1">
                <a:solidFill>
                  <a:schemeClr val="tx2"/>
                </a:solidFill>
                <a:latin typeface="+mj-lt"/>
                <a:ea typeface="+mj-ea"/>
                <a:cs typeface="+mj-cs"/>
              </a:rPr>
              <a:t>trabajo</a:t>
            </a:r>
            <a:r>
              <a:rPr lang="it-IT" dirty="0">
                <a:solidFill>
                  <a:schemeClr val="tx2"/>
                </a:solidFill>
                <a:latin typeface="+mj-lt"/>
                <a:ea typeface="+mj-ea"/>
                <a:cs typeface="+mj-cs"/>
              </a:rPr>
              <a:t> en la UE. Este periodo de </a:t>
            </a:r>
            <a:r>
              <a:rPr lang="it-IT" dirty="0" err="1">
                <a:solidFill>
                  <a:schemeClr val="tx2"/>
                </a:solidFill>
                <a:latin typeface="+mj-lt"/>
                <a:ea typeface="+mj-ea"/>
                <a:cs typeface="+mj-cs"/>
              </a:rPr>
              <a:t>creación</a:t>
            </a:r>
            <a:r>
              <a:rPr lang="it-IT" dirty="0">
                <a:solidFill>
                  <a:schemeClr val="tx2"/>
                </a:solidFill>
                <a:latin typeface="+mj-lt"/>
                <a:ea typeface="+mj-ea"/>
                <a:cs typeface="+mj-cs"/>
              </a:rPr>
              <a:t> de </a:t>
            </a:r>
            <a:r>
              <a:rPr lang="it-IT" dirty="0" err="1">
                <a:solidFill>
                  <a:schemeClr val="tx2"/>
                </a:solidFill>
                <a:latin typeface="+mj-lt"/>
                <a:ea typeface="+mj-ea"/>
                <a:cs typeface="+mj-cs"/>
              </a:rPr>
              <a:t>empleo</a:t>
            </a:r>
            <a:r>
              <a:rPr lang="it-IT" dirty="0">
                <a:solidFill>
                  <a:schemeClr val="tx2"/>
                </a:solidFill>
                <a:latin typeface="+mj-lt"/>
                <a:ea typeface="+mj-ea"/>
                <a:cs typeface="+mj-cs"/>
              </a:rPr>
              <a:t> se </a:t>
            </a:r>
            <a:r>
              <a:rPr lang="it-IT" dirty="0" err="1">
                <a:solidFill>
                  <a:schemeClr val="tx2"/>
                </a:solidFill>
                <a:latin typeface="+mj-lt"/>
                <a:ea typeface="+mj-ea"/>
                <a:cs typeface="+mj-cs"/>
              </a:rPr>
              <a:t>caracterizó</a:t>
            </a:r>
            <a:r>
              <a:rPr lang="it-IT" dirty="0">
                <a:solidFill>
                  <a:schemeClr val="tx2"/>
                </a:solidFill>
                <a:latin typeface="+mj-lt"/>
                <a:ea typeface="+mj-ea"/>
                <a:cs typeface="+mj-cs"/>
              </a:rPr>
              <a:t> </a:t>
            </a:r>
            <a:r>
              <a:rPr lang="it-IT" dirty="0" err="1">
                <a:solidFill>
                  <a:schemeClr val="tx2"/>
                </a:solidFill>
                <a:latin typeface="+mj-lt"/>
                <a:ea typeface="+mj-ea"/>
                <a:cs typeface="+mj-cs"/>
              </a:rPr>
              <a:t>también</a:t>
            </a:r>
            <a:r>
              <a:rPr lang="it-IT" dirty="0">
                <a:solidFill>
                  <a:schemeClr val="tx2"/>
                </a:solidFill>
                <a:latin typeface="+mj-lt"/>
                <a:ea typeface="+mj-ea"/>
                <a:cs typeface="+mj-cs"/>
              </a:rPr>
              <a:t> por un </a:t>
            </a:r>
            <a:r>
              <a:rPr lang="it-IT" dirty="0" err="1">
                <a:solidFill>
                  <a:schemeClr val="tx2"/>
                </a:solidFill>
                <a:latin typeface="+mj-lt"/>
                <a:ea typeface="+mj-ea"/>
                <a:cs typeface="+mj-cs"/>
              </a:rPr>
              <a:t>claro</a:t>
            </a:r>
            <a:r>
              <a:rPr lang="it-IT" dirty="0">
                <a:solidFill>
                  <a:schemeClr val="tx2"/>
                </a:solidFill>
                <a:latin typeface="+mj-lt"/>
                <a:ea typeface="+mj-ea"/>
                <a:cs typeface="+mj-cs"/>
              </a:rPr>
              <a:t> aumento de </a:t>
            </a:r>
            <a:r>
              <a:rPr lang="it-IT" dirty="0" err="1">
                <a:solidFill>
                  <a:schemeClr val="tx2"/>
                </a:solidFill>
                <a:latin typeface="+mj-lt"/>
                <a:ea typeface="+mj-ea"/>
                <a:cs typeface="+mj-cs"/>
              </a:rPr>
              <a:t>las</a:t>
            </a:r>
            <a:r>
              <a:rPr lang="it-IT" dirty="0">
                <a:solidFill>
                  <a:schemeClr val="tx2"/>
                </a:solidFill>
                <a:latin typeface="+mj-lt"/>
                <a:ea typeface="+mj-ea"/>
                <a:cs typeface="+mj-cs"/>
              </a:rPr>
              <a:t> </a:t>
            </a:r>
            <a:r>
              <a:rPr lang="it-IT" dirty="0" err="1">
                <a:solidFill>
                  <a:schemeClr val="tx2"/>
                </a:solidFill>
                <a:latin typeface="+mj-lt"/>
                <a:ea typeface="+mj-ea"/>
                <a:cs typeface="+mj-cs"/>
              </a:rPr>
              <a:t>modalidades</a:t>
            </a:r>
            <a:r>
              <a:rPr lang="it-IT" dirty="0">
                <a:solidFill>
                  <a:schemeClr val="tx2"/>
                </a:solidFill>
                <a:latin typeface="+mj-lt"/>
                <a:ea typeface="+mj-ea"/>
                <a:cs typeface="+mj-cs"/>
              </a:rPr>
              <a:t> de </a:t>
            </a:r>
            <a:r>
              <a:rPr lang="it-IT" dirty="0" err="1">
                <a:solidFill>
                  <a:schemeClr val="tx2"/>
                </a:solidFill>
                <a:latin typeface="+mj-lt"/>
                <a:ea typeface="+mj-ea"/>
                <a:cs typeface="+mj-cs"/>
              </a:rPr>
              <a:t>trabajo</a:t>
            </a:r>
            <a:r>
              <a:rPr lang="it-IT" dirty="0">
                <a:solidFill>
                  <a:schemeClr val="tx2"/>
                </a:solidFill>
                <a:latin typeface="+mj-lt"/>
                <a:ea typeface="+mj-ea"/>
                <a:cs typeface="+mj-cs"/>
              </a:rPr>
              <a:t> </a:t>
            </a:r>
            <a:r>
              <a:rPr lang="it-IT" dirty="0" err="1">
                <a:solidFill>
                  <a:schemeClr val="tx2"/>
                </a:solidFill>
                <a:latin typeface="+mj-lt"/>
                <a:ea typeface="+mj-ea"/>
                <a:cs typeface="+mj-cs"/>
              </a:rPr>
              <a:t>atípicas</a:t>
            </a:r>
            <a:r>
              <a:rPr lang="it-IT" dirty="0">
                <a:solidFill>
                  <a:schemeClr val="tx2"/>
                </a:solidFill>
                <a:latin typeface="+mj-lt"/>
                <a:ea typeface="+mj-ea"/>
                <a:cs typeface="+mj-cs"/>
              </a:rPr>
              <a:t>: </a:t>
            </a:r>
            <a:r>
              <a:rPr lang="it-IT" dirty="0" err="1">
                <a:solidFill>
                  <a:schemeClr val="tx2"/>
                </a:solidFill>
                <a:latin typeface="+mj-lt"/>
                <a:ea typeface="+mj-ea"/>
                <a:cs typeface="+mj-cs"/>
              </a:rPr>
              <a:t>contratos</a:t>
            </a:r>
            <a:r>
              <a:rPr lang="it-IT" dirty="0">
                <a:solidFill>
                  <a:schemeClr val="tx2"/>
                </a:solidFill>
                <a:latin typeface="+mj-lt"/>
                <a:ea typeface="+mj-ea"/>
                <a:cs typeface="+mj-cs"/>
              </a:rPr>
              <a:t> de </a:t>
            </a:r>
            <a:r>
              <a:rPr lang="it-IT" dirty="0" err="1">
                <a:solidFill>
                  <a:schemeClr val="tx2"/>
                </a:solidFill>
                <a:latin typeface="+mj-lt"/>
                <a:ea typeface="+mj-ea"/>
                <a:cs typeface="+mj-cs"/>
              </a:rPr>
              <a:t>duración</a:t>
            </a:r>
            <a:r>
              <a:rPr lang="it-IT" dirty="0">
                <a:solidFill>
                  <a:schemeClr val="tx2"/>
                </a:solidFill>
                <a:latin typeface="+mj-lt"/>
                <a:ea typeface="+mj-ea"/>
                <a:cs typeface="+mj-cs"/>
              </a:rPr>
              <a:t> </a:t>
            </a:r>
            <a:r>
              <a:rPr lang="it-IT" dirty="0" err="1">
                <a:solidFill>
                  <a:schemeClr val="tx2"/>
                </a:solidFill>
                <a:latin typeface="+mj-lt"/>
                <a:ea typeface="+mj-ea"/>
                <a:cs typeface="+mj-cs"/>
              </a:rPr>
              <a:t>determinada</a:t>
            </a:r>
            <a:r>
              <a:rPr lang="it-IT" dirty="0">
                <a:solidFill>
                  <a:schemeClr val="tx2"/>
                </a:solidFill>
                <a:latin typeface="+mj-lt"/>
                <a:ea typeface="+mj-ea"/>
                <a:cs typeface="+mj-cs"/>
              </a:rPr>
              <a:t>, </a:t>
            </a:r>
            <a:r>
              <a:rPr lang="it-IT" dirty="0" err="1">
                <a:solidFill>
                  <a:schemeClr val="tx2"/>
                </a:solidFill>
                <a:latin typeface="+mj-lt"/>
                <a:ea typeface="+mj-ea"/>
                <a:cs typeface="+mj-cs"/>
              </a:rPr>
              <a:t>trabajo</a:t>
            </a:r>
            <a:r>
              <a:rPr lang="it-IT" dirty="0">
                <a:solidFill>
                  <a:schemeClr val="tx2"/>
                </a:solidFill>
                <a:latin typeface="+mj-lt"/>
                <a:ea typeface="+mj-ea"/>
                <a:cs typeface="+mj-cs"/>
              </a:rPr>
              <a:t> a </a:t>
            </a:r>
            <a:r>
              <a:rPr lang="it-IT" dirty="0" err="1">
                <a:solidFill>
                  <a:schemeClr val="tx2"/>
                </a:solidFill>
                <a:latin typeface="+mj-lt"/>
                <a:ea typeface="+mj-ea"/>
                <a:cs typeface="+mj-cs"/>
              </a:rPr>
              <a:t>través</a:t>
            </a:r>
            <a:r>
              <a:rPr lang="it-IT" dirty="0">
                <a:solidFill>
                  <a:schemeClr val="tx2"/>
                </a:solidFill>
                <a:latin typeface="+mj-lt"/>
                <a:ea typeface="+mj-ea"/>
                <a:cs typeface="+mj-cs"/>
              </a:rPr>
              <a:t> de </a:t>
            </a:r>
            <a:r>
              <a:rPr lang="it-IT" dirty="0" err="1">
                <a:solidFill>
                  <a:schemeClr val="tx2"/>
                </a:solidFill>
                <a:latin typeface="+mj-lt"/>
                <a:ea typeface="+mj-ea"/>
                <a:cs typeface="+mj-cs"/>
              </a:rPr>
              <a:t>empresas</a:t>
            </a:r>
            <a:r>
              <a:rPr lang="it-IT" dirty="0">
                <a:solidFill>
                  <a:schemeClr val="tx2"/>
                </a:solidFill>
                <a:latin typeface="+mj-lt"/>
                <a:ea typeface="+mj-ea"/>
                <a:cs typeface="+mj-cs"/>
              </a:rPr>
              <a:t> de </a:t>
            </a:r>
            <a:r>
              <a:rPr lang="it-IT" dirty="0" err="1">
                <a:solidFill>
                  <a:schemeClr val="tx2"/>
                </a:solidFill>
                <a:latin typeface="+mj-lt"/>
                <a:ea typeface="+mj-ea"/>
                <a:cs typeface="+mj-cs"/>
              </a:rPr>
              <a:t>trabajo</a:t>
            </a:r>
            <a:r>
              <a:rPr lang="it-IT" dirty="0">
                <a:solidFill>
                  <a:schemeClr val="tx2"/>
                </a:solidFill>
                <a:latin typeface="+mj-lt"/>
                <a:ea typeface="+mj-ea"/>
                <a:cs typeface="+mj-cs"/>
              </a:rPr>
              <a:t> </a:t>
            </a:r>
            <a:r>
              <a:rPr lang="it-IT" dirty="0" err="1">
                <a:solidFill>
                  <a:schemeClr val="tx2"/>
                </a:solidFill>
                <a:latin typeface="+mj-lt"/>
                <a:ea typeface="+mj-ea"/>
                <a:cs typeface="+mj-cs"/>
              </a:rPr>
              <a:t>temporal</a:t>
            </a:r>
            <a:r>
              <a:rPr lang="it-IT" dirty="0">
                <a:solidFill>
                  <a:schemeClr val="tx2"/>
                </a:solidFill>
                <a:latin typeface="+mj-lt"/>
                <a:ea typeface="+mj-ea"/>
                <a:cs typeface="+mj-cs"/>
              </a:rPr>
              <a:t>, </a:t>
            </a:r>
            <a:r>
              <a:rPr lang="it-IT" dirty="0" err="1">
                <a:solidFill>
                  <a:schemeClr val="tx2"/>
                </a:solidFill>
                <a:latin typeface="+mj-lt"/>
                <a:ea typeface="+mj-ea"/>
                <a:cs typeface="+mj-cs"/>
              </a:rPr>
              <a:t>trabajo</a:t>
            </a:r>
            <a:r>
              <a:rPr lang="it-IT" dirty="0">
                <a:solidFill>
                  <a:schemeClr val="tx2"/>
                </a:solidFill>
                <a:latin typeface="+mj-lt"/>
                <a:ea typeface="+mj-ea"/>
                <a:cs typeface="+mj-cs"/>
              </a:rPr>
              <a:t> a </a:t>
            </a:r>
            <a:r>
              <a:rPr lang="it-IT" dirty="0" err="1">
                <a:solidFill>
                  <a:schemeClr val="tx2"/>
                </a:solidFill>
                <a:latin typeface="+mj-lt"/>
                <a:ea typeface="+mj-ea"/>
                <a:cs typeface="+mj-cs"/>
              </a:rPr>
              <a:t>tiempo</a:t>
            </a:r>
            <a:r>
              <a:rPr lang="it-IT" dirty="0">
                <a:solidFill>
                  <a:schemeClr val="tx2"/>
                </a:solidFill>
                <a:latin typeface="+mj-lt"/>
                <a:ea typeface="+mj-ea"/>
                <a:cs typeface="+mj-cs"/>
              </a:rPr>
              <a:t> </a:t>
            </a:r>
            <a:r>
              <a:rPr lang="it-IT" dirty="0" err="1">
                <a:solidFill>
                  <a:schemeClr val="tx2"/>
                </a:solidFill>
                <a:latin typeface="+mj-lt"/>
                <a:ea typeface="+mj-ea"/>
                <a:cs typeface="+mj-cs"/>
              </a:rPr>
              <a:t>parcial</a:t>
            </a:r>
            <a:r>
              <a:rPr lang="it-IT" dirty="0">
                <a:solidFill>
                  <a:schemeClr val="tx2"/>
                </a:solidFill>
                <a:latin typeface="+mj-lt"/>
                <a:ea typeface="+mj-ea"/>
                <a:cs typeface="+mj-cs"/>
              </a:rPr>
              <a:t> y </a:t>
            </a:r>
            <a:r>
              <a:rPr lang="it-IT" dirty="0" err="1">
                <a:solidFill>
                  <a:schemeClr val="tx2"/>
                </a:solidFill>
                <a:latin typeface="+mj-lt"/>
                <a:ea typeface="+mj-ea"/>
                <a:cs typeface="+mj-cs"/>
              </a:rPr>
              <a:t>jornadas</a:t>
            </a:r>
            <a:r>
              <a:rPr lang="it-IT" dirty="0">
                <a:solidFill>
                  <a:schemeClr val="tx2"/>
                </a:solidFill>
                <a:latin typeface="+mj-lt"/>
                <a:ea typeface="+mj-ea"/>
                <a:cs typeface="+mj-cs"/>
              </a:rPr>
              <a:t> </a:t>
            </a:r>
            <a:r>
              <a:rPr lang="it-IT" dirty="0" err="1">
                <a:solidFill>
                  <a:schemeClr val="tx2"/>
                </a:solidFill>
                <a:latin typeface="+mj-lt"/>
                <a:ea typeface="+mj-ea"/>
                <a:cs typeface="+mj-cs"/>
              </a:rPr>
              <a:t>atípicas</a:t>
            </a:r>
            <a:r>
              <a:rPr lang="it-IT" dirty="0">
                <a:solidFill>
                  <a:schemeClr val="tx2"/>
                </a:solidFill>
                <a:latin typeface="+mj-lt"/>
                <a:ea typeface="+mj-ea"/>
                <a:cs typeface="+mj-cs"/>
              </a:rPr>
              <a:t> (</a:t>
            </a:r>
            <a:r>
              <a:rPr lang="it-IT" dirty="0" err="1">
                <a:solidFill>
                  <a:schemeClr val="tx2"/>
                </a:solidFill>
                <a:latin typeface="+mj-lt"/>
                <a:ea typeface="+mj-ea"/>
                <a:cs typeface="+mj-cs"/>
              </a:rPr>
              <a:t>trabajo</a:t>
            </a:r>
            <a:r>
              <a:rPr lang="it-IT" dirty="0">
                <a:solidFill>
                  <a:schemeClr val="tx2"/>
                </a:solidFill>
                <a:latin typeface="+mj-lt"/>
                <a:ea typeface="+mj-ea"/>
                <a:cs typeface="+mj-cs"/>
              </a:rPr>
              <a:t> de fin de </a:t>
            </a:r>
            <a:r>
              <a:rPr lang="it-IT" dirty="0" err="1">
                <a:solidFill>
                  <a:schemeClr val="tx2"/>
                </a:solidFill>
                <a:latin typeface="+mj-lt"/>
                <a:ea typeface="+mj-ea"/>
                <a:cs typeface="+mj-cs"/>
              </a:rPr>
              <a:t>semana</a:t>
            </a:r>
            <a:r>
              <a:rPr lang="it-IT" dirty="0">
                <a:solidFill>
                  <a:schemeClr val="tx2"/>
                </a:solidFill>
                <a:latin typeface="+mj-lt"/>
                <a:ea typeface="+mj-ea"/>
                <a:cs typeface="+mj-cs"/>
              </a:rPr>
              <a:t>, </a:t>
            </a:r>
            <a:r>
              <a:rPr lang="it-IT" dirty="0" err="1">
                <a:solidFill>
                  <a:schemeClr val="tx2"/>
                </a:solidFill>
                <a:latin typeface="+mj-lt"/>
                <a:ea typeface="+mj-ea"/>
                <a:cs typeface="+mj-cs"/>
              </a:rPr>
              <a:t>nocturno</a:t>
            </a:r>
            <a:r>
              <a:rPr lang="it-IT" dirty="0">
                <a:solidFill>
                  <a:schemeClr val="tx2"/>
                </a:solidFill>
                <a:latin typeface="+mj-lt"/>
                <a:ea typeface="+mj-ea"/>
                <a:cs typeface="+mj-cs"/>
              </a:rPr>
              <a:t> y a </a:t>
            </a:r>
            <a:r>
              <a:rPr lang="it-IT" dirty="0" err="1">
                <a:solidFill>
                  <a:schemeClr val="tx2"/>
                </a:solidFill>
                <a:latin typeface="+mj-lt"/>
                <a:ea typeface="+mj-ea"/>
                <a:cs typeface="+mj-cs"/>
              </a:rPr>
              <a:t>turnos</a:t>
            </a:r>
            <a:r>
              <a:rPr lang="it-IT" dirty="0">
                <a:solidFill>
                  <a:schemeClr val="tx2"/>
                </a:solidFill>
                <a:latin typeface="+mj-lt"/>
                <a:ea typeface="+mj-ea"/>
                <a:cs typeface="+mj-cs"/>
              </a:rPr>
              <a:t>). </a:t>
            </a:r>
          </a:p>
          <a:p>
            <a:pPr algn="just">
              <a:lnSpc>
                <a:spcPct val="115000"/>
              </a:lnSpc>
              <a:spcAft>
                <a:spcPts val="0"/>
              </a:spcAft>
            </a:pPr>
            <a:endParaRPr lang="it-IT" dirty="0">
              <a:solidFill>
                <a:schemeClr val="tx2"/>
              </a:solidFill>
              <a:latin typeface="+mj-lt"/>
              <a:ea typeface="+mj-ea"/>
              <a:cs typeface="+mj-cs"/>
            </a:endParaRPr>
          </a:p>
          <a:p>
            <a:pPr algn="just">
              <a:lnSpc>
                <a:spcPct val="115000"/>
              </a:lnSpc>
              <a:spcAft>
                <a:spcPts val="0"/>
              </a:spcAft>
            </a:pPr>
            <a:r>
              <a:rPr lang="it-IT" dirty="0">
                <a:solidFill>
                  <a:schemeClr val="tx2"/>
                </a:solidFill>
                <a:latin typeface="+mj-lt"/>
                <a:ea typeface="+mj-ea"/>
                <a:cs typeface="+mj-cs"/>
              </a:rPr>
              <a:t>Para </a:t>
            </a:r>
            <a:r>
              <a:rPr lang="it-IT" dirty="0" err="1">
                <a:solidFill>
                  <a:schemeClr val="tx2"/>
                </a:solidFill>
                <a:latin typeface="+mj-lt"/>
                <a:ea typeface="+mj-ea"/>
                <a:cs typeface="+mj-cs"/>
              </a:rPr>
              <a:t>muchos</a:t>
            </a:r>
            <a:r>
              <a:rPr lang="it-IT" dirty="0">
                <a:solidFill>
                  <a:schemeClr val="tx2"/>
                </a:solidFill>
                <a:latin typeface="+mj-lt"/>
                <a:ea typeface="+mj-ea"/>
                <a:cs typeface="+mj-cs"/>
              </a:rPr>
              <a:t> de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jóvenes</a:t>
            </a:r>
            <a:r>
              <a:rPr lang="it-IT" dirty="0">
                <a:solidFill>
                  <a:schemeClr val="tx2"/>
                </a:solidFill>
                <a:latin typeface="+mj-lt"/>
                <a:ea typeface="+mj-ea"/>
                <a:cs typeface="+mj-cs"/>
              </a:rPr>
              <a:t> </a:t>
            </a:r>
            <a:r>
              <a:rPr lang="it-IT" dirty="0" err="1">
                <a:solidFill>
                  <a:schemeClr val="tx2"/>
                </a:solidFill>
                <a:latin typeface="+mj-lt"/>
                <a:ea typeface="+mj-ea"/>
                <a:cs typeface="+mj-cs"/>
              </a:rPr>
              <a:t>que</a:t>
            </a:r>
            <a:r>
              <a:rPr lang="it-IT" dirty="0">
                <a:solidFill>
                  <a:schemeClr val="tx2"/>
                </a:solidFill>
                <a:latin typeface="+mj-lt"/>
                <a:ea typeface="+mj-ea"/>
                <a:cs typeface="+mj-cs"/>
              </a:rPr>
              <a:t> </a:t>
            </a:r>
            <a:r>
              <a:rPr lang="it-IT" dirty="0" err="1">
                <a:solidFill>
                  <a:schemeClr val="tx2"/>
                </a:solidFill>
                <a:latin typeface="+mj-lt"/>
                <a:ea typeface="+mj-ea"/>
                <a:cs typeface="+mj-cs"/>
              </a:rPr>
              <a:t>entraron</a:t>
            </a:r>
            <a:r>
              <a:rPr lang="it-IT" dirty="0">
                <a:solidFill>
                  <a:schemeClr val="tx2"/>
                </a:solidFill>
                <a:latin typeface="+mj-lt"/>
                <a:ea typeface="+mj-ea"/>
                <a:cs typeface="+mj-cs"/>
              </a:rPr>
              <a:t> </a:t>
            </a:r>
            <a:r>
              <a:rPr lang="it-IT" dirty="0" err="1">
                <a:solidFill>
                  <a:schemeClr val="tx2"/>
                </a:solidFill>
                <a:latin typeface="+mj-lt"/>
                <a:ea typeface="+mj-ea"/>
                <a:cs typeface="+mj-cs"/>
              </a:rPr>
              <a:t>entonces</a:t>
            </a:r>
            <a:r>
              <a:rPr lang="it-IT" dirty="0">
                <a:solidFill>
                  <a:schemeClr val="tx2"/>
                </a:solidFill>
                <a:latin typeface="+mj-lt"/>
                <a:ea typeface="+mj-ea"/>
                <a:cs typeface="+mj-cs"/>
              </a:rPr>
              <a:t> en </a:t>
            </a: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mercado</a:t>
            </a:r>
            <a:r>
              <a:rPr lang="it-IT" dirty="0">
                <a:solidFill>
                  <a:schemeClr val="tx2"/>
                </a:solidFill>
                <a:latin typeface="+mj-lt"/>
                <a:ea typeface="+mj-ea"/>
                <a:cs typeface="+mj-cs"/>
              </a:rPr>
              <a:t> </a:t>
            </a:r>
            <a:r>
              <a:rPr lang="it-IT" dirty="0" err="1">
                <a:solidFill>
                  <a:schemeClr val="tx2"/>
                </a:solidFill>
                <a:latin typeface="+mj-lt"/>
                <a:ea typeface="+mj-ea"/>
                <a:cs typeface="+mj-cs"/>
              </a:rPr>
              <a:t>laboral</a:t>
            </a:r>
            <a:r>
              <a:rPr lang="it-IT" dirty="0">
                <a:solidFill>
                  <a:schemeClr val="tx2"/>
                </a:solidFill>
                <a:latin typeface="+mj-lt"/>
                <a:ea typeface="+mj-ea"/>
                <a:cs typeface="+mj-cs"/>
              </a:rPr>
              <a:t>, </a:t>
            </a:r>
            <a:r>
              <a:rPr lang="it-IT" dirty="0" err="1">
                <a:solidFill>
                  <a:schemeClr val="tx2"/>
                </a:solidFill>
                <a:latin typeface="+mj-lt"/>
                <a:ea typeface="+mj-ea"/>
                <a:cs typeface="+mj-cs"/>
              </a:rPr>
              <a:t>esos</a:t>
            </a:r>
            <a:r>
              <a:rPr lang="it-IT" dirty="0">
                <a:solidFill>
                  <a:schemeClr val="tx2"/>
                </a:solidFill>
                <a:latin typeface="+mj-lt"/>
                <a:ea typeface="+mj-ea"/>
                <a:cs typeface="+mj-cs"/>
              </a:rPr>
              <a:t> </a:t>
            </a:r>
            <a:r>
              <a:rPr lang="it-IT" dirty="0" err="1">
                <a:solidFill>
                  <a:schemeClr val="tx2"/>
                </a:solidFill>
                <a:latin typeface="+mj-lt"/>
                <a:ea typeface="+mj-ea"/>
                <a:cs typeface="+mj-cs"/>
              </a:rPr>
              <a:t>trabajos</a:t>
            </a:r>
            <a:r>
              <a:rPr lang="it-IT" dirty="0">
                <a:solidFill>
                  <a:schemeClr val="tx2"/>
                </a:solidFill>
                <a:latin typeface="+mj-lt"/>
                <a:ea typeface="+mj-ea"/>
                <a:cs typeface="+mj-cs"/>
              </a:rPr>
              <a:t> </a:t>
            </a:r>
            <a:r>
              <a:rPr lang="it-IT" dirty="0" err="1">
                <a:solidFill>
                  <a:schemeClr val="tx2"/>
                </a:solidFill>
                <a:latin typeface="+mj-lt"/>
                <a:ea typeface="+mj-ea"/>
                <a:cs typeface="+mj-cs"/>
              </a:rPr>
              <a:t>resultaron</a:t>
            </a:r>
            <a:r>
              <a:rPr lang="it-IT" dirty="0">
                <a:solidFill>
                  <a:schemeClr val="tx2"/>
                </a:solidFill>
                <a:latin typeface="+mj-lt"/>
                <a:ea typeface="+mj-ea"/>
                <a:cs typeface="+mj-cs"/>
              </a:rPr>
              <a:t> ser </a:t>
            </a:r>
            <a:r>
              <a:rPr lang="it-IT" dirty="0" err="1">
                <a:solidFill>
                  <a:schemeClr val="tx2"/>
                </a:solidFill>
                <a:latin typeface="+mj-lt"/>
                <a:ea typeface="+mj-ea"/>
                <a:cs typeface="+mj-cs"/>
              </a:rPr>
              <a:t>ambivalentes</a:t>
            </a:r>
            <a:r>
              <a:rPr lang="it-IT" dirty="0">
                <a:solidFill>
                  <a:schemeClr val="tx2"/>
                </a:solidFill>
                <a:latin typeface="+mj-lt"/>
                <a:ea typeface="+mj-ea"/>
                <a:cs typeface="+mj-cs"/>
              </a:rPr>
              <a:t>. </a:t>
            </a:r>
          </a:p>
          <a:p>
            <a:pPr algn="just">
              <a:lnSpc>
                <a:spcPct val="115000"/>
              </a:lnSpc>
              <a:spcAft>
                <a:spcPts val="0"/>
              </a:spcAft>
            </a:pPr>
            <a:endParaRPr lang="it-IT" dirty="0">
              <a:solidFill>
                <a:schemeClr val="tx2"/>
              </a:solidFill>
              <a:latin typeface="+mj-lt"/>
              <a:ea typeface="+mj-ea"/>
              <a:cs typeface="+mj-cs"/>
            </a:endParaRPr>
          </a:p>
          <a:p>
            <a:pPr algn="just">
              <a:lnSpc>
                <a:spcPct val="115000"/>
              </a:lnSpc>
              <a:spcAft>
                <a:spcPts val="0"/>
              </a:spcAft>
            </a:pPr>
            <a:r>
              <a:rPr lang="it-IT" dirty="0" err="1">
                <a:solidFill>
                  <a:schemeClr val="tx2"/>
                </a:solidFill>
                <a:latin typeface="+mj-lt"/>
                <a:ea typeface="+mj-ea"/>
                <a:cs typeface="+mj-cs"/>
              </a:rPr>
              <a:t>Les</a:t>
            </a:r>
            <a:r>
              <a:rPr lang="it-IT" dirty="0">
                <a:solidFill>
                  <a:schemeClr val="tx2"/>
                </a:solidFill>
                <a:latin typeface="+mj-lt"/>
                <a:ea typeface="+mj-ea"/>
                <a:cs typeface="+mj-cs"/>
              </a:rPr>
              <a:t> </a:t>
            </a:r>
            <a:r>
              <a:rPr lang="it-IT" dirty="0" err="1">
                <a:solidFill>
                  <a:schemeClr val="tx2"/>
                </a:solidFill>
                <a:latin typeface="+mj-lt"/>
                <a:ea typeface="+mj-ea"/>
                <a:cs typeface="+mj-cs"/>
              </a:rPr>
              <a:t>permitieron</a:t>
            </a:r>
            <a:r>
              <a:rPr lang="it-IT" dirty="0">
                <a:solidFill>
                  <a:schemeClr val="tx2"/>
                </a:solidFill>
                <a:latin typeface="+mj-lt"/>
                <a:ea typeface="+mj-ea"/>
                <a:cs typeface="+mj-cs"/>
              </a:rPr>
              <a:t> acceder al </a:t>
            </a:r>
            <a:r>
              <a:rPr lang="it-IT" dirty="0" err="1">
                <a:solidFill>
                  <a:schemeClr val="tx2"/>
                </a:solidFill>
                <a:latin typeface="+mj-lt"/>
                <a:ea typeface="+mj-ea"/>
                <a:cs typeface="+mj-cs"/>
              </a:rPr>
              <a:t>mercado</a:t>
            </a:r>
            <a:r>
              <a:rPr lang="it-IT" dirty="0">
                <a:solidFill>
                  <a:schemeClr val="tx2"/>
                </a:solidFill>
                <a:latin typeface="+mj-lt"/>
                <a:ea typeface="+mj-ea"/>
                <a:cs typeface="+mj-cs"/>
              </a:rPr>
              <a:t> </a:t>
            </a:r>
            <a:r>
              <a:rPr lang="it-IT" dirty="0" err="1">
                <a:solidFill>
                  <a:schemeClr val="tx2"/>
                </a:solidFill>
                <a:latin typeface="+mj-lt"/>
                <a:ea typeface="+mj-ea"/>
                <a:cs typeface="+mj-cs"/>
              </a:rPr>
              <a:t>laboral</a:t>
            </a:r>
            <a:r>
              <a:rPr lang="it-IT" dirty="0">
                <a:solidFill>
                  <a:schemeClr val="tx2"/>
                </a:solidFill>
                <a:latin typeface="+mj-lt"/>
                <a:ea typeface="+mj-ea"/>
                <a:cs typeface="+mj-cs"/>
              </a:rPr>
              <a:t>, pero no </a:t>
            </a:r>
            <a:r>
              <a:rPr lang="it-IT" dirty="0" err="1">
                <a:solidFill>
                  <a:schemeClr val="tx2"/>
                </a:solidFill>
                <a:latin typeface="+mj-lt"/>
                <a:ea typeface="+mj-ea"/>
                <a:cs typeface="+mj-cs"/>
              </a:rPr>
              <a:t>está</a:t>
            </a:r>
            <a:r>
              <a:rPr lang="it-IT" dirty="0">
                <a:solidFill>
                  <a:schemeClr val="tx2"/>
                </a:solidFill>
                <a:latin typeface="+mj-lt"/>
                <a:ea typeface="+mj-ea"/>
                <a:cs typeface="+mj-cs"/>
              </a:rPr>
              <a:t> </a:t>
            </a:r>
            <a:r>
              <a:rPr lang="it-IT" dirty="0" err="1">
                <a:solidFill>
                  <a:schemeClr val="tx2"/>
                </a:solidFill>
                <a:latin typeface="+mj-lt"/>
                <a:ea typeface="+mj-ea"/>
                <a:cs typeface="+mj-cs"/>
              </a:rPr>
              <a:t>claro</a:t>
            </a:r>
            <a:r>
              <a:rPr lang="it-IT" dirty="0">
                <a:solidFill>
                  <a:schemeClr val="tx2"/>
                </a:solidFill>
                <a:latin typeface="+mj-lt"/>
                <a:ea typeface="+mj-ea"/>
                <a:cs typeface="+mj-cs"/>
              </a:rPr>
              <a:t> si con </a:t>
            </a:r>
            <a:r>
              <a:rPr lang="it-IT" dirty="0" err="1">
                <a:solidFill>
                  <a:schemeClr val="tx2"/>
                </a:solidFill>
                <a:latin typeface="+mj-lt"/>
                <a:ea typeface="+mj-ea"/>
                <a:cs typeface="+mj-cs"/>
              </a:rPr>
              <a:t>eso</a:t>
            </a:r>
            <a:r>
              <a:rPr lang="it-IT" dirty="0">
                <a:solidFill>
                  <a:schemeClr val="tx2"/>
                </a:solidFill>
                <a:latin typeface="+mj-lt"/>
                <a:ea typeface="+mj-ea"/>
                <a:cs typeface="+mj-cs"/>
              </a:rPr>
              <a:t> </a:t>
            </a:r>
            <a:r>
              <a:rPr lang="it-IT" dirty="0" err="1">
                <a:solidFill>
                  <a:schemeClr val="tx2"/>
                </a:solidFill>
                <a:latin typeface="+mj-lt"/>
                <a:ea typeface="+mj-ea"/>
                <a:cs typeface="+mj-cs"/>
              </a:rPr>
              <a:t>les</a:t>
            </a:r>
            <a:r>
              <a:rPr lang="it-IT" dirty="0">
                <a:solidFill>
                  <a:schemeClr val="tx2"/>
                </a:solidFill>
                <a:latin typeface="+mj-lt"/>
                <a:ea typeface="+mj-ea"/>
                <a:cs typeface="+mj-cs"/>
              </a:rPr>
              <a:t> </a:t>
            </a:r>
            <a:r>
              <a:rPr lang="it-IT" dirty="0" err="1">
                <a:solidFill>
                  <a:schemeClr val="tx2"/>
                </a:solidFill>
                <a:latin typeface="+mj-lt"/>
                <a:ea typeface="+mj-ea"/>
                <a:cs typeface="+mj-cs"/>
              </a:rPr>
              <a:t>ayudaron</a:t>
            </a:r>
            <a:r>
              <a:rPr lang="it-IT" dirty="0">
                <a:solidFill>
                  <a:schemeClr val="tx2"/>
                </a:solidFill>
                <a:latin typeface="+mj-lt"/>
                <a:ea typeface="+mj-ea"/>
                <a:cs typeface="+mj-cs"/>
              </a:rPr>
              <a:t> o si </a:t>
            </a:r>
            <a:r>
              <a:rPr lang="it-IT" dirty="0" err="1">
                <a:solidFill>
                  <a:schemeClr val="tx2"/>
                </a:solidFill>
                <a:latin typeface="+mj-lt"/>
                <a:ea typeface="+mj-ea"/>
                <a:cs typeface="+mj-cs"/>
              </a:rPr>
              <a:t>dificultaron</a:t>
            </a:r>
            <a:r>
              <a:rPr lang="it-IT" dirty="0">
                <a:solidFill>
                  <a:schemeClr val="tx2"/>
                </a:solidFill>
                <a:latin typeface="+mj-lt"/>
                <a:ea typeface="+mj-ea"/>
                <a:cs typeface="+mj-cs"/>
              </a:rPr>
              <a:t> su </a:t>
            </a:r>
            <a:r>
              <a:rPr lang="it-IT" dirty="0" err="1">
                <a:solidFill>
                  <a:schemeClr val="tx2"/>
                </a:solidFill>
                <a:latin typeface="+mj-lt"/>
                <a:ea typeface="+mj-ea"/>
                <a:cs typeface="+mj-cs"/>
              </a:rPr>
              <a:t>carrera</a:t>
            </a:r>
            <a:r>
              <a:rPr lang="it-IT" dirty="0">
                <a:solidFill>
                  <a:schemeClr val="tx2"/>
                </a:solidFill>
                <a:latin typeface="+mj-lt"/>
                <a:ea typeface="+mj-ea"/>
                <a:cs typeface="+mj-cs"/>
              </a:rPr>
              <a:t> </a:t>
            </a:r>
            <a:r>
              <a:rPr lang="it-IT" dirty="0" err="1">
                <a:solidFill>
                  <a:schemeClr val="tx2"/>
                </a:solidFill>
                <a:latin typeface="+mj-lt"/>
                <a:ea typeface="+mj-ea"/>
                <a:cs typeface="+mj-cs"/>
              </a:rPr>
              <a:t>profesional</a:t>
            </a:r>
            <a:r>
              <a:rPr lang="it-IT" dirty="0">
                <a:solidFill>
                  <a:schemeClr val="tx2"/>
                </a:solidFill>
                <a:latin typeface="+mj-lt"/>
                <a:ea typeface="+mj-ea"/>
                <a:cs typeface="+mj-cs"/>
              </a:rPr>
              <a:t>. </a:t>
            </a:r>
            <a:r>
              <a:rPr lang="en-US" dirty="0" err="1">
                <a:solidFill>
                  <a:schemeClr val="tx2"/>
                </a:solidFill>
                <a:latin typeface="+mj-lt"/>
                <a:ea typeface="+mj-ea"/>
                <a:cs typeface="+mj-cs"/>
              </a:rPr>
              <a:t>Esta</a:t>
            </a:r>
            <a:r>
              <a:rPr lang="en-US" dirty="0">
                <a:solidFill>
                  <a:schemeClr val="tx2"/>
                </a:solidFill>
                <a:latin typeface="+mj-lt"/>
                <a:ea typeface="+mj-ea"/>
                <a:cs typeface="+mj-cs"/>
              </a:rPr>
              <a:t> </a:t>
            </a:r>
            <a:r>
              <a:rPr lang="en-US" dirty="0" err="1">
                <a:solidFill>
                  <a:schemeClr val="tx2"/>
                </a:solidFill>
                <a:latin typeface="+mj-lt"/>
                <a:ea typeface="+mj-ea"/>
                <a:cs typeface="+mj-cs"/>
              </a:rPr>
              <a:t>ambigüedad</a:t>
            </a:r>
            <a:r>
              <a:rPr lang="en-US" dirty="0">
                <a:solidFill>
                  <a:schemeClr val="tx2"/>
                </a:solidFill>
                <a:latin typeface="+mj-lt"/>
                <a:ea typeface="+mj-ea"/>
                <a:cs typeface="+mj-cs"/>
              </a:rPr>
              <a:t> se </a:t>
            </a:r>
            <a:r>
              <a:rPr lang="en-US" dirty="0" err="1">
                <a:solidFill>
                  <a:schemeClr val="tx2"/>
                </a:solidFill>
                <a:latin typeface="+mj-lt"/>
                <a:ea typeface="+mj-ea"/>
                <a:cs typeface="+mj-cs"/>
              </a:rPr>
              <a:t>refleja</a:t>
            </a:r>
            <a:r>
              <a:rPr lang="en-US" dirty="0">
                <a:solidFill>
                  <a:schemeClr val="tx2"/>
                </a:solidFill>
                <a:latin typeface="+mj-lt"/>
                <a:ea typeface="+mj-ea"/>
                <a:cs typeface="+mj-cs"/>
              </a:rPr>
              <a:t> </a:t>
            </a:r>
            <a:r>
              <a:rPr lang="en-US" dirty="0" err="1">
                <a:solidFill>
                  <a:schemeClr val="tx2"/>
                </a:solidFill>
                <a:latin typeface="+mj-lt"/>
                <a:ea typeface="+mj-ea"/>
                <a:cs typeface="+mj-cs"/>
              </a:rPr>
              <a:t>también</a:t>
            </a:r>
            <a:r>
              <a:rPr lang="en-US" dirty="0">
                <a:solidFill>
                  <a:schemeClr val="tx2"/>
                </a:solidFill>
                <a:latin typeface="+mj-lt"/>
                <a:ea typeface="+mj-ea"/>
                <a:cs typeface="+mj-cs"/>
              </a:rPr>
              <a:t> en </a:t>
            </a:r>
            <a:r>
              <a:rPr lang="en-US" dirty="0" err="1">
                <a:solidFill>
                  <a:schemeClr val="tx2"/>
                </a:solidFill>
                <a:latin typeface="+mj-lt"/>
                <a:ea typeface="+mj-ea"/>
                <a:cs typeface="+mj-cs"/>
              </a:rPr>
              <a:t>algunos</a:t>
            </a:r>
            <a:r>
              <a:rPr lang="en-US" dirty="0">
                <a:solidFill>
                  <a:schemeClr val="tx2"/>
                </a:solidFill>
                <a:latin typeface="+mj-lt"/>
                <a:ea typeface="+mj-ea"/>
                <a:cs typeface="+mj-cs"/>
              </a:rPr>
              <a:t> de los </a:t>
            </a:r>
            <a:r>
              <a:rPr lang="en-US" dirty="0" err="1">
                <a:solidFill>
                  <a:schemeClr val="tx2"/>
                </a:solidFill>
                <a:latin typeface="+mj-lt"/>
                <a:ea typeface="+mj-ea"/>
                <a:cs typeface="+mj-cs"/>
              </a:rPr>
              <a:t>datos</a:t>
            </a:r>
            <a:r>
              <a:rPr lang="en-US" dirty="0">
                <a:solidFill>
                  <a:schemeClr val="tx2"/>
                </a:solidFill>
                <a:latin typeface="+mj-lt"/>
                <a:ea typeface="+mj-ea"/>
                <a:cs typeface="+mj-cs"/>
              </a:rPr>
              <a:t> </a:t>
            </a:r>
            <a:r>
              <a:rPr lang="en-US" dirty="0" err="1">
                <a:solidFill>
                  <a:schemeClr val="tx2"/>
                </a:solidFill>
                <a:latin typeface="+mj-lt"/>
                <a:ea typeface="+mj-ea"/>
                <a:cs typeface="+mj-cs"/>
              </a:rPr>
              <a:t>relativos</a:t>
            </a:r>
            <a:r>
              <a:rPr lang="en-US" dirty="0">
                <a:solidFill>
                  <a:schemeClr val="tx2"/>
                </a:solidFill>
                <a:latin typeface="+mj-lt"/>
                <a:ea typeface="+mj-ea"/>
                <a:cs typeface="+mj-cs"/>
              </a:rPr>
              <a:t> a </a:t>
            </a:r>
            <a:r>
              <a:rPr lang="en-US" dirty="0" err="1">
                <a:solidFill>
                  <a:schemeClr val="tx2"/>
                </a:solidFill>
                <a:latin typeface="+mj-lt"/>
                <a:ea typeface="+mj-ea"/>
                <a:cs typeface="+mj-cs"/>
              </a:rPr>
              <a:t>las</a:t>
            </a:r>
            <a:r>
              <a:rPr lang="en-US" dirty="0">
                <a:solidFill>
                  <a:schemeClr val="tx2"/>
                </a:solidFill>
                <a:latin typeface="+mj-lt"/>
                <a:ea typeface="+mj-ea"/>
                <a:cs typeface="+mj-cs"/>
              </a:rPr>
              <a:t> </a:t>
            </a:r>
            <a:r>
              <a:rPr lang="en-US" dirty="0" err="1">
                <a:solidFill>
                  <a:schemeClr val="tx2"/>
                </a:solidFill>
                <a:latin typeface="+mj-lt"/>
                <a:ea typeface="+mj-ea"/>
                <a:cs typeface="+mj-cs"/>
              </a:rPr>
              <a:t>condiciones</a:t>
            </a:r>
            <a:r>
              <a:rPr lang="en-US" dirty="0">
                <a:solidFill>
                  <a:schemeClr val="tx2"/>
                </a:solidFill>
                <a:latin typeface="+mj-lt"/>
                <a:ea typeface="+mj-ea"/>
                <a:cs typeface="+mj-cs"/>
              </a:rPr>
              <a:t> de </a:t>
            </a:r>
            <a:r>
              <a:rPr lang="en-US" dirty="0" err="1">
                <a:solidFill>
                  <a:schemeClr val="tx2"/>
                </a:solidFill>
                <a:latin typeface="+mj-lt"/>
                <a:ea typeface="+mj-ea"/>
                <a:cs typeface="+mj-cs"/>
              </a:rPr>
              <a:t>trabajo</a:t>
            </a:r>
            <a:r>
              <a:rPr lang="en-US" dirty="0">
                <a:solidFill>
                  <a:schemeClr val="tx2"/>
                </a:solidFill>
                <a:latin typeface="+mj-lt"/>
                <a:ea typeface="+mj-ea"/>
                <a:cs typeface="+mj-cs"/>
              </a:rPr>
              <a:t> y a </a:t>
            </a:r>
            <a:r>
              <a:rPr lang="en-US" dirty="0" err="1">
                <a:solidFill>
                  <a:schemeClr val="tx2"/>
                </a:solidFill>
                <a:latin typeface="+mj-lt"/>
                <a:ea typeface="+mj-ea"/>
                <a:cs typeface="+mj-cs"/>
              </a:rPr>
              <a:t>las</a:t>
            </a:r>
            <a:r>
              <a:rPr lang="en-US" dirty="0">
                <a:solidFill>
                  <a:schemeClr val="tx2"/>
                </a:solidFill>
                <a:latin typeface="+mj-lt"/>
                <a:ea typeface="+mj-ea"/>
                <a:cs typeface="+mj-cs"/>
              </a:rPr>
              <a:t> </a:t>
            </a:r>
            <a:r>
              <a:rPr lang="en-US" dirty="0" err="1">
                <a:solidFill>
                  <a:schemeClr val="tx2"/>
                </a:solidFill>
                <a:latin typeface="+mj-lt"/>
                <a:ea typeface="+mj-ea"/>
                <a:cs typeface="+mj-cs"/>
              </a:rPr>
              <a:t>actitudes</a:t>
            </a:r>
            <a:r>
              <a:rPr lang="en-US" dirty="0">
                <a:solidFill>
                  <a:schemeClr val="tx2"/>
                </a:solidFill>
                <a:latin typeface="+mj-lt"/>
                <a:ea typeface="+mj-ea"/>
                <a:cs typeface="+mj-cs"/>
              </a:rPr>
              <a:t> de los </a:t>
            </a:r>
            <a:r>
              <a:rPr lang="en-US" dirty="0" err="1">
                <a:solidFill>
                  <a:schemeClr val="tx2"/>
                </a:solidFill>
                <a:latin typeface="+mj-lt"/>
                <a:ea typeface="+mj-ea"/>
                <a:cs typeface="+mj-cs"/>
              </a:rPr>
              <a:t>jóvenes</a:t>
            </a:r>
            <a:r>
              <a:rPr lang="en-US" dirty="0">
                <a:solidFill>
                  <a:schemeClr val="tx2"/>
                </a:solidFill>
                <a:latin typeface="+mj-lt"/>
                <a:ea typeface="+mj-ea"/>
                <a:cs typeface="+mj-cs"/>
              </a:rPr>
              <a:t>. </a:t>
            </a:r>
            <a:r>
              <a:rPr lang="en-US" b="1" dirty="0">
                <a:solidFill>
                  <a:srgbClr val="FF9933"/>
                </a:solidFill>
                <a:effectLst>
                  <a:outerShdw blurRad="38100" dist="38100" dir="2700000" algn="tl">
                    <a:srgbClr val="000000">
                      <a:alpha val="43137"/>
                    </a:srgbClr>
                  </a:outerShdw>
                </a:effectLst>
                <a:latin typeface="+mj-lt"/>
                <a:ea typeface="+mj-ea"/>
                <a:cs typeface="+mj-cs"/>
              </a:rPr>
              <a:t>(</a:t>
            </a:r>
            <a:r>
              <a:rPr lang="en-US" b="1" dirty="0" err="1">
                <a:solidFill>
                  <a:srgbClr val="FF9933"/>
                </a:solidFill>
                <a:effectLst>
                  <a:outerShdw blurRad="38100" dist="38100" dir="2700000" algn="tl">
                    <a:srgbClr val="000000">
                      <a:alpha val="43137"/>
                    </a:srgbClr>
                  </a:outerShdw>
                </a:effectLst>
                <a:latin typeface="+mj-lt"/>
                <a:ea typeface="+mj-ea"/>
                <a:cs typeface="+mj-cs"/>
              </a:rPr>
              <a:t>Figura</a:t>
            </a:r>
            <a:r>
              <a:rPr lang="en-US" b="1" dirty="0">
                <a:solidFill>
                  <a:srgbClr val="FF9933"/>
                </a:solidFill>
                <a:effectLst>
                  <a:outerShdw blurRad="38100" dist="38100" dir="2700000" algn="tl">
                    <a:srgbClr val="000000">
                      <a:alpha val="43137"/>
                    </a:srgbClr>
                  </a:outerShdw>
                </a:effectLst>
                <a:latin typeface="+mj-lt"/>
                <a:ea typeface="+mj-ea"/>
                <a:cs typeface="+mj-cs"/>
              </a:rPr>
              <a:t> 6).</a:t>
            </a:r>
            <a:endParaRPr lang="it-IT" b="1" dirty="0">
              <a:solidFill>
                <a:srgbClr val="FF9933"/>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601450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323528" y="260350"/>
            <a:ext cx="669639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Figura 6: Alcance del empleo temporal </a:t>
            </a:r>
            <a:r>
              <a:rPr lang="es-ES"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entre los</a:t>
            </a:r>
          </a:p>
          <a:p>
            <a:r>
              <a:rPr lang="es-ES"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trabajadores jóvenes y los de mayor edad, UE-27, 2010 (%)</a:t>
            </a:r>
            <a:endPar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6146" name="Immagine 11" descr="Descrizione: C:\Users\Maurizio\AppData\Local\Microsoft\Windows\Temporary Internet Files\Content.Word\Figura 7 Contratti temporane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024" y="1056248"/>
            <a:ext cx="8298432" cy="482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ttangolo 5"/>
          <p:cNvSpPr/>
          <p:nvPr/>
        </p:nvSpPr>
        <p:spPr>
          <a:xfrm>
            <a:off x="401386" y="5805264"/>
            <a:ext cx="3231397" cy="587853"/>
          </a:xfrm>
          <a:prstGeom prst="rect">
            <a:avLst/>
          </a:prstGeom>
        </p:spPr>
        <p:txBody>
          <a:bodyPr wrap="none">
            <a:spAutoFit/>
          </a:bodyPr>
          <a:lstStyle/>
          <a:p>
            <a:pPr algn="just">
              <a:lnSpc>
                <a:spcPct val="115000"/>
              </a:lnSpc>
              <a:spcAft>
                <a:spcPts val="0"/>
              </a:spcAft>
            </a:pPr>
            <a:r>
              <a:rPr lang="it-IT" sz="2800" dirty="0">
                <a:solidFill>
                  <a:srgbClr val="000000"/>
                </a:solidFill>
                <a:latin typeface="Calibri"/>
                <a:ea typeface="Calibri"/>
                <a:cs typeface="Times New Roman"/>
              </a:rPr>
              <a:t> </a:t>
            </a:r>
            <a:r>
              <a:rPr lang="es-ES_tradnl" i="1" dirty="0">
                <a:latin typeface="Calibri"/>
                <a:ea typeface="Calibri"/>
                <a:cs typeface="Times New Roman"/>
              </a:rPr>
              <a:t>Fuente: Eurostat, datos de 2010</a:t>
            </a:r>
            <a:endParaRPr lang="it-IT" sz="2400" dirty="0">
              <a:effectLst/>
              <a:latin typeface="Calibri"/>
              <a:ea typeface="Calibri"/>
              <a:cs typeface="Times New Roman"/>
            </a:endParaRPr>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95537" y="260648"/>
            <a:ext cx="5328592" cy="648072"/>
          </a:xfrm>
          <a:noFill/>
        </p:spPr>
        <p:txBody>
          <a:bodyPr/>
          <a:lstStyle/>
          <a:p>
            <a:pPr eaLnBrk="1" hangingPunct="1"/>
            <a:r>
              <a:rPr lang="it-IT"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Contribución</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a la </a:t>
            </a:r>
            <a:r>
              <a:rPr lang="it-IT"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variación</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de la </a:t>
            </a:r>
            <a:r>
              <a:rPr lang="it-IT"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ocupación</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por </a:t>
            </a:r>
            <a:r>
              <a:rPr lang="it-IT"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edad</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(v</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I trim. 2009 – II trim. 2011</a:t>
            </a:r>
            <a:b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b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a:r>
            <a:b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br>
            <a:r>
              <a:rPr lang="it-IT" sz="1400" dirty="0" smtClean="0"/>
              <a:t/>
            </a:r>
            <a:br>
              <a:rPr lang="it-IT" sz="1400" dirty="0" smtClean="0"/>
            </a:br>
            <a:r>
              <a:rPr lang="it-IT" sz="2400" dirty="0" smtClean="0"/>
              <a:t/>
            </a:r>
            <a:br>
              <a:rPr lang="it-IT" sz="2400" dirty="0" smtClean="0"/>
            </a:br>
            <a:r>
              <a:rPr lang="it-IT" sz="2400" dirty="0" smtClean="0"/>
              <a:t/>
            </a:r>
            <a:br>
              <a:rPr lang="it-IT" sz="2400" dirty="0" smtClean="0"/>
            </a:br>
            <a:r>
              <a:rPr lang="it-IT" sz="2400" dirty="0" smtClean="0"/>
              <a:t/>
            </a:r>
            <a:br>
              <a:rPr lang="it-IT" sz="2400" dirty="0" smtClean="0"/>
            </a:br>
            <a:r>
              <a:rPr lang="it-IT" sz="2400" dirty="0" smtClean="0"/>
              <a:t>	</a:t>
            </a:r>
            <a:r>
              <a:rPr lang="it-IT" sz="900" dirty="0" smtClean="0"/>
              <a:t/>
            </a:r>
            <a:br>
              <a:rPr lang="it-IT" sz="900" dirty="0" smtClean="0"/>
            </a:br>
            <a:r>
              <a:rPr lang="it-IT" sz="900" dirty="0" smtClean="0"/>
              <a:t/>
            </a:r>
            <a:br>
              <a:rPr lang="it-IT" sz="900" dirty="0" smtClean="0"/>
            </a:br>
            <a:r>
              <a:rPr lang="it-IT" sz="900" dirty="0" smtClean="0"/>
              <a:t/>
            </a:r>
            <a:br>
              <a:rPr lang="it-IT" sz="900" dirty="0" smtClean="0"/>
            </a:br>
            <a:r>
              <a:rPr lang="it-IT" sz="900" dirty="0" smtClean="0"/>
              <a:t/>
            </a:r>
            <a:br>
              <a:rPr lang="it-IT" sz="900" dirty="0" smtClean="0"/>
            </a:br>
            <a:r>
              <a:rPr lang="it-IT" sz="900" dirty="0" smtClean="0"/>
              <a:t/>
            </a:r>
            <a:br>
              <a:rPr lang="it-IT" sz="900" dirty="0" smtClean="0"/>
            </a:br>
            <a:r>
              <a:rPr lang="it-IT" sz="900" dirty="0" smtClean="0"/>
              <a:t/>
            </a:r>
            <a:br>
              <a:rPr lang="it-IT" sz="900" dirty="0" smtClean="0"/>
            </a:br>
            <a:endParaRPr lang="it-IT" sz="1000" dirty="0" smtClean="0"/>
          </a:p>
        </p:txBody>
      </p:sp>
      <p:sp>
        <p:nvSpPr>
          <p:cNvPr id="4" name="Rectangle 4"/>
          <p:cNvSpPr>
            <a:spLocks noGrp="1" noChangeArrowheads="1"/>
          </p:cNvSpPr>
          <p:nvPr>
            <p:ph type="dt" sz="quarter" idx="4294967295"/>
          </p:nvPr>
        </p:nvSpPr>
        <p:spPr>
          <a:xfrm>
            <a:off x="0" y="6397625"/>
            <a:ext cx="8181975" cy="320675"/>
          </a:xfrm>
          <a:prstGeom prst="rect">
            <a:avLst/>
          </a:prstGeom>
        </p:spPr>
        <p:txBody>
          <a:bodyPr/>
          <a:lstStyle/>
          <a:p>
            <a:pPr>
              <a:defRPr/>
            </a:pPr>
            <a:r>
              <a:rPr lang="it-IT">
                <a:solidFill>
                  <a:srgbClr val="000000"/>
                </a:solidFill>
              </a:rPr>
              <a:t>Staff di </a:t>
            </a:r>
            <a:r>
              <a:rPr lang="it-IT" b="1">
                <a:solidFill>
                  <a:srgbClr val="FF6600"/>
                </a:solidFill>
              </a:rPr>
              <a:t>S</a:t>
            </a:r>
            <a:r>
              <a:rPr lang="it-IT">
                <a:solidFill>
                  <a:srgbClr val="000000"/>
                </a:solidFill>
              </a:rPr>
              <a:t>tatistica </a:t>
            </a:r>
            <a:r>
              <a:rPr lang="it-IT" b="1">
                <a:solidFill>
                  <a:srgbClr val="FF6600"/>
                </a:solidFill>
              </a:rPr>
              <a:t>S</a:t>
            </a:r>
            <a:r>
              <a:rPr lang="it-IT">
                <a:solidFill>
                  <a:srgbClr val="000000"/>
                </a:solidFill>
              </a:rPr>
              <a:t>tudi e </a:t>
            </a:r>
            <a:r>
              <a:rPr lang="it-IT" b="1">
                <a:solidFill>
                  <a:srgbClr val="FF6600"/>
                </a:solidFill>
              </a:rPr>
              <a:t>R</a:t>
            </a:r>
            <a:r>
              <a:rPr lang="it-IT">
                <a:solidFill>
                  <a:srgbClr val="000000"/>
                </a:solidFill>
              </a:rPr>
              <a:t>icerche sul </a:t>
            </a:r>
            <a:r>
              <a:rPr lang="it-IT" b="1">
                <a:solidFill>
                  <a:srgbClr val="FF6600"/>
                </a:solidFill>
              </a:rPr>
              <a:t>M</a:t>
            </a:r>
            <a:r>
              <a:rPr lang="it-IT">
                <a:solidFill>
                  <a:srgbClr val="000000"/>
                </a:solidFill>
              </a:rPr>
              <a:t>ercato del </a:t>
            </a:r>
            <a:r>
              <a:rPr lang="it-IT" b="1">
                <a:solidFill>
                  <a:srgbClr val="FF6600"/>
                </a:solidFill>
              </a:rPr>
              <a:t>L</a:t>
            </a:r>
            <a:r>
              <a:rPr lang="it-IT">
                <a:solidFill>
                  <a:srgbClr val="000000"/>
                </a:solidFill>
              </a:rPr>
              <a:t>avoro - </a:t>
            </a:r>
            <a:r>
              <a:rPr lang="it-IT" b="1" i="1">
                <a:solidFill>
                  <a:srgbClr val="FF6600"/>
                </a:solidFill>
              </a:rPr>
              <a:t>SSRM</a:t>
            </a:r>
            <a:r>
              <a:rPr lang="it-IT" i="1">
                <a:solidFill>
                  <a:srgbClr val="000000"/>
                </a:solidFill>
              </a:rPr>
              <a:t>d</a:t>
            </a:r>
            <a:r>
              <a:rPr lang="it-IT" b="1" i="1">
                <a:solidFill>
                  <a:srgbClr val="FF6600"/>
                </a:solidFill>
              </a:rPr>
              <a:t>L</a:t>
            </a:r>
            <a:r>
              <a:rPr lang="it-IT" sz="1400">
                <a:solidFill>
                  <a:srgbClr val="000000"/>
                </a:solidFill>
                <a:latin typeface="Arial" charset="0"/>
              </a:rPr>
              <a:t> </a:t>
            </a:r>
          </a:p>
        </p:txBody>
      </p:sp>
      <p:sp>
        <p:nvSpPr>
          <p:cNvPr id="3077" name="Rectangle 2"/>
          <p:cNvSpPr txBox="1">
            <a:spLocks noChangeArrowheads="1"/>
          </p:cNvSpPr>
          <p:nvPr/>
        </p:nvSpPr>
        <p:spPr bwMode="auto">
          <a:xfrm>
            <a:off x="539750" y="6092825"/>
            <a:ext cx="6697663"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t-IT" sz="900" dirty="0" err="1" smtClean="0">
                <a:solidFill>
                  <a:srgbClr val="000000"/>
                </a:solidFill>
                <a:latin typeface="Century Gothic" pitchFamily="34" charset="0"/>
              </a:rPr>
              <a:t>Fuente</a:t>
            </a:r>
            <a:r>
              <a:rPr lang="it-IT" sz="900" dirty="0">
                <a:solidFill>
                  <a:srgbClr val="000000"/>
                </a:solidFill>
                <a:latin typeface="Century Gothic" pitchFamily="34" charset="0"/>
              </a:rPr>
              <a:t>: </a:t>
            </a:r>
            <a:r>
              <a:rPr lang="it-IT" sz="900" dirty="0" err="1" smtClean="0">
                <a:solidFill>
                  <a:srgbClr val="000000"/>
                </a:solidFill>
                <a:latin typeface="Century Gothic" pitchFamily="34" charset="0"/>
              </a:rPr>
              <a:t>elaboraciones</a:t>
            </a:r>
            <a:r>
              <a:rPr lang="it-IT" sz="900" dirty="0" smtClean="0">
                <a:solidFill>
                  <a:srgbClr val="000000"/>
                </a:solidFill>
                <a:latin typeface="Century Gothic" pitchFamily="34" charset="0"/>
              </a:rPr>
              <a:t> </a:t>
            </a:r>
            <a:r>
              <a:rPr lang="it-IT" sz="900" dirty="0">
                <a:solidFill>
                  <a:srgbClr val="000000"/>
                </a:solidFill>
                <a:latin typeface="Century Gothic" pitchFamily="34" charset="0"/>
              </a:rPr>
              <a:t>Staff </a:t>
            </a:r>
            <a:r>
              <a:rPr lang="it-IT" sz="900" dirty="0" err="1">
                <a:solidFill>
                  <a:srgbClr val="000000"/>
                </a:solidFill>
                <a:latin typeface="Century Gothic" pitchFamily="34" charset="0"/>
              </a:rPr>
              <a:t>SSRMdL</a:t>
            </a:r>
            <a:r>
              <a:rPr lang="it-IT" sz="900" dirty="0">
                <a:solidFill>
                  <a:srgbClr val="000000"/>
                </a:solidFill>
                <a:latin typeface="Century Gothic" pitchFamily="34" charset="0"/>
              </a:rPr>
              <a:t> </a:t>
            </a:r>
            <a:r>
              <a:rPr lang="it-IT" sz="900" dirty="0" smtClean="0">
                <a:solidFill>
                  <a:srgbClr val="000000"/>
                </a:solidFill>
                <a:latin typeface="Century Gothic" pitchFamily="34" charset="0"/>
              </a:rPr>
              <a:t> Italia Lavoro, </a:t>
            </a:r>
            <a:r>
              <a:rPr lang="it-IT" sz="900" dirty="0" err="1" smtClean="0">
                <a:solidFill>
                  <a:srgbClr val="000000"/>
                </a:solidFill>
                <a:latin typeface="Century Gothic" pitchFamily="34" charset="0"/>
              </a:rPr>
              <a:t>sobre</a:t>
            </a:r>
            <a:r>
              <a:rPr lang="it-IT" sz="900" dirty="0" smtClean="0">
                <a:solidFill>
                  <a:srgbClr val="000000"/>
                </a:solidFill>
                <a:latin typeface="Century Gothic" pitchFamily="34" charset="0"/>
              </a:rPr>
              <a:t> </a:t>
            </a:r>
            <a:r>
              <a:rPr lang="it-IT" sz="900" dirty="0" err="1" smtClean="0">
                <a:solidFill>
                  <a:srgbClr val="000000"/>
                </a:solidFill>
                <a:latin typeface="Century Gothic" pitchFamily="34" charset="0"/>
              </a:rPr>
              <a:t>datos</a:t>
            </a:r>
            <a:r>
              <a:rPr lang="it-IT" sz="900" dirty="0" smtClean="0">
                <a:solidFill>
                  <a:srgbClr val="000000"/>
                </a:solidFill>
                <a:latin typeface="Century Gothic" pitchFamily="34" charset="0"/>
              </a:rPr>
              <a:t> </a:t>
            </a:r>
            <a:r>
              <a:rPr lang="it-IT" sz="900" dirty="0" err="1">
                <a:solidFill>
                  <a:srgbClr val="000000"/>
                </a:solidFill>
                <a:latin typeface="Century Gothic" pitchFamily="34" charset="0"/>
              </a:rPr>
              <a:t>Eurostat</a:t>
            </a: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r>
              <a:rPr lang="it-IT" sz="900" dirty="0">
                <a:solidFill>
                  <a:srgbClr val="000000"/>
                </a:solidFill>
                <a:latin typeface="Century Gothic" pitchFamily="34" charset="0"/>
              </a:rPr>
              <a:t/>
            </a:r>
            <a:br>
              <a:rPr lang="it-IT" sz="900" dirty="0">
                <a:solidFill>
                  <a:srgbClr val="000000"/>
                </a:solidFill>
                <a:latin typeface="Century Gothic" pitchFamily="34" charset="0"/>
              </a:rPr>
            </a:br>
            <a:endParaRPr lang="it-IT" sz="900" dirty="0">
              <a:solidFill>
                <a:srgbClr val="000000"/>
              </a:solidFill>
              <a:latin typeface="Century Gothic" pitchFamily="34" charset="0"/>
            </a:endParaRPr>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1124744"/>
            <a:ext cx="7923213" cy="496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8182" y="3608784"/>
            <a:ext cx="3940182" cy="248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768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339770"/>
            <a:ext cx="6624736" cy="446276"/>
          </a:xfrm>
          <a:prstGeom prst="rect">
            <a:avLst/>
          </a:prstGeom>
        </p:spPr>
        <p:txBody>
          <a:bodyPr wrap="square">
            <a:spAutoFit/>
          </a:bodyPr>
          <a:lstStyle/>
          <a:p>
            <a:pPr algn="just">
              <a:lnSpc>
                <a:spcPct val="115000"/>
              </a:lnSpc>
              <a:spcAft>
                <a:spcPts val="0"/>
              </a:spcAft>
            </a:pP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Riesgos</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 </a:t>
            </a: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los</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que</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se </a:t>
            </a: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enfrentan</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los</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en-US"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trabajadores</a:t>
            </a:r>
            <a:r>
              <a:rPr lang="en-US"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en-US"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jóvenes</a:t>
            </a:r>
            <a:endParaRPr lang="it-IT" sz="2000"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endParaRPr>
          </a:p>
        </p:txBody>
      </p:sp>
      <p:sp>
        <p:nvSpPr>
          <p:cNvPr id="3" name="Rettangolo 2"/>
          <p:cNvSpPr/>
          <p:nvPr/>
        </p:nvSpPr>
        <p:spPr>
          <a:xfrm>
            <a:off x="367190" y="1259176"/>
            <a:ext cx="8309265" cy="1975221"/>
          </a:xfrm>
          <a:prstGeom prst="rect">
            <a:avLst/>
          </a:prstGeom>
        </p:spPr>
        <p:txBody>
          <a:bodyPr wrap="square">
            <a:spAutoFit/>
          </a:bodyPr>
          <a:lstStyle/>
          <a:p>
            <a:pPr algn="just">
              <a:lnSpc>
                <a:spcPct val="115000"/>
              </a:lnSpc>
              <a:spcAft>
                <a:spcPts val="0"/>
              </a:spcAft>
            </a:pPr>
            <a:r>
              <a:rPr lang="en-US" dirty="0">
                <a:solidFill>
                  <a:schemeClr val="tx2"/>
                </a:solidFill>
                <a:latin typeface="+mj-lt"/>
                <a:ea typeface="+mj-ea"/>
                <a:cs typeface="+mj-cs"/>
              </a:rPr>
              <a:t>No </a:t>
            </a:r>
            <a:r>
              <a:rPr lang="en-US" dirty="0" err="1">
                <a:solidFill>
                  <a:schemeClr val="tx2"/>
                </a:solidFill>
                <a:latin typeface="+mj-lt"/>
                <a:ea typeface="+mj-ea"/>
                <a:cs typeface="+mj-cs"/>
              </a:rPr>
              <a:t>sólo</a:t>
            </a:r>
            <a:r>
              <a:rPr lang="en-US" dirty="0">
                <a:solidFill>
                  <a:schemeClr val="tx2"/>
                </a:solidFill>
                <a:latin typeface="+mj-lt"/>
                <a:ea typeface="+mj-ea"/>
                <a:cs typeface="+mj-cs"/>
              </a:rPr>
              <a:t> </a:t>
            </a:r>
            <a:r>
              <a:rPr lang="en-US" dirty="0" err="1">
                <a:solidFill>
                  <a:schemeClr val="tx2"/>
                </a:solidFill>
                <a:latin typeface="+mj-lt"/>
                <a:ea typeface="+mj-ea"/>
                <a:cs typeface="+mj-cs"/>
              </a:rPr>
              <a:t>tienen</a:t>
            </a:r>
            <a:r>
              <a:rPr lang="en-US" dirty="0">
                <a:solidFill>
                  <a:schemeClr val="tx2"/>
                </a:solidFill>
                <a:latin typeface="+mj-lt"/>
                <a:ea typeface="+mj-ea"/>
                <a:cs typeface="+mj-cs"/>
              </a:rPr>
              <a:t> los </a:t>
            </a:r>
            <a:r>
              <a:rPr lang="en-US" dirty="0" err="1">
                <a:solidFill>
                  <a:schemeClr val="tx2"/>
                </a:solidFill>
                <a:latin typeface="+mj-lt"/>
                <a:ea typeface="+mj-ea"/>
                <a:cs typeface="+mj-cs"/>
              </a:rPr>
              <a:t>jóvenes</a:t>
            </a:r>
            <a:r>
              <a:rPr lang="en-US" dirty="0">
                <a:solidFill>
                  <a:schemeClr val="tx2"/>
                </a:solidFill>
                <a:latin typeface="+mj-lt"/>
                <a:ea typeface="+mj-ea"/>
                <a:cs typeface="+mj-cs"/>
              </a:rPr>
              <a:t> </a:t>
            </a:r>
            <a:r>
              <a:rPr lang="en-US" dirty="0" err="1">
                <a:solidFill>
                  <a:schemeClr val="tx2"/>
                </a:solidFill>
                <a:latin typeface="+mj-lt"/>
                <a:ea typeface="+mj-ea"/>
                <a:cs typeface="+mj-cs"/>
              </a:rPr>
              <a:t>más</a:t>
            </a:r>
            <a:r>
              <a:rPr lang="en-US" dirty="0">
                <a:solidFill>
                  <a:schemeClr val="tx2"/>
                </a:solidFill>
                <a:latin typeface="+mj-lt"/>
                <a:ea typeface="+mj-ea"/>
                <a:cs typeface="+mj-cs"/>
              </a:rPr>
              <a:t> </a:t>
            </a:r>
            <a:r>
              <a:rPr lang="en-US" dirty="0" err="1">
                <a:solidFill>
                  <a:schemeClr val="tx2"/>
                </a:solidFill>
                <a:latin typeface="+mj-lt"/>
                <a:ea typeface="+mj-ea"/>
                <a:cs typeface="+mj-cs"/>
              </a:rPr>
              <a:t>difícil</a:t>
            </a:r>
            <a:r>
              <a:rPr lang="en-US" dirty="0">
                <a:solidFill>
                  <a:schemeClr val="tx2"/>
                </a:solidFill>
                <a:latin typeface="+mj-lt"/>
                <a:ea typeface="+mj-ea"/>
                <a:cs typeface="+mj-cs"/>
              </a:rPr>
              <a:t> </a:t>
            </a:r>
            <a:r>
              <a:rPr lang="en-US" dirty="0" err="1">
                <a:solidFill>
                  <a:schemeClr val="tx2"/>
                </a:solidFill>
                <a:latin typeface="+mj-lt"/>
                <a:ea typeface="+mj-ea"/>
                <a:cs typeface="+mj-cs"/>
              </a:rPr>
              <a:t>encontrar</a:t>
            </a:r>
            <a:r>
              <a:rPr lang="en-US" dirty="0">
                <a:solidFill>
                  <a:schemeClr val="tx2"/>
                </a:solidFill>
                <a:latin typeface="+mj-lt"/>
                <a:ea typeface="+mj-ea"/>
                <a:cs typeface="+mj-cs"/>
              </a:rPr>
              <a:t> </a:t>
            </a:r>
            <a:r>
              <a:rPr lang="en-US" dirty="0" err="1">
                <a:solidFill>
                  <a:schemeClr val="tx2"/>
                </a:solidFill>
                <a:latin typeface="+mj-lt"/>
                <a:ea typeface="+mj-ea"/>
                <a:cs typeface="+mj-cs"/>
              </a:rPr>
              <a:t>trabajo</a:t>
            </a:r>
            <a:r>
              <a:rPr lang="en-US" dirty="0">
                <a:solidFill>
                  <a:schemeClr val="tx2"/>
                </a:solidFill>
                <a:latin typeface="+mj-lt"/>
                <a:ea typeface="+mj-ea"/>
                <a:cs typeface="+mj-cs"/>
              </a:rPr>
              <a:t> </a:t>
            </a:r>
            <a:r>
              <a:rPr lang="en-US" dirty="0" err="1">
                <a:solidFill>
                  <a:schemeClr val="tx2"/>
                </a:solidFill>
                <a:latin typeface="+mj-lt"/>
                <a:ea typeface="+mj-ea"/>
                <a:cs typeface="+mj-cs"/>
              </a:rPr>
              <a:t>que</a:t>
            </a:r>
            <a:r>
              <a:rPr lang="en-US" dirty="0">
                <a:solidFill>
                  <a:schemeClr val="tx2"/>
                </a:solidFill>
                <a:latin typeface="+mj-lt"/>
                <a:ea typeface="+mj-ea"/>
                <a:cs typeface="+mj-cs"/>
              </a:rPr>
              <a:t> los </a:t>
            </a:r>
            <a:r>
              <a:rPr lang="en-US" dirty="0" err="1">
                <a:solidFill>
                  <a:schemeClr val="tx2"/>
                </a:solidFill>
                <a:latin typeface="+mj-lt"/>
                <a:ea typeface="+mj-ea"/>
                <a:cs typeface="+mj-cs"/>
              </a:rPr>
              <a:t>trabajadores</a:t>
            </a:r>
            <a:r>
              <a:rPr lang="en-US" dirty="0">
                <a:solidFill>
                  <a:schemeClr val="tx2"/>
                </a:solidFill>
                <a:latin typeface="+mj-lt"/>
                <a:ea typeface="+mj-ea"/>
                <a:cs typeface="+mj-cs"/>
              </a:rPr>
              <a:t> de mayor </a:t>
            </a:r>
            <a:r>
              <a:rPr lang="en-US" dirty="0" err="1">
                <a:solidFill>
                  <a:schemeClr val="tx2"/>
                </a:solidFill>
                <a:latin typeface="+mj-lt"/>
                <a:ea typeface="+mj-ea"/>
                <a:cs typeface="+mj-cs"/>
              </a:rPr>
              <a:t>edad</a:t>
            </a:r>
            <a:r>
              <a:rPr lang="en-US" dirty="0">
                <a:solidFill>
                  <a:schemeClr val="tx2"/>
                </a:solidFill>
                <a:latin typeface="+mj-lt"/>
                <a:ea typeface="+mj-ea"/>
                <a:cs typeface="+mj-cs"/>
              </a:rPr>
              <a:t>, </a:t>
            </a:r>
            <a:r>
              <a:rPr lang="en-US" dirty="0" err="1">
                <a:solidFill>
                  <a:schemeClr val="tx2"/>
                </a:solidFill>
                <a:latin typeface="+mj-lt"/>
                <a:ea typeface="+mj-ea"/>
                <a:cs typeface="+mj-cs"/>
              </a:rPr>
              <a:t>sino</a:t>
            </a:r>
            <a:r>
              <a:rPr lang="en-US" dirty="0">
                <a:solidFill>
                  <a:schemeClr val="tx2"/>
                </a:solidFill>
                <a:latin typeface="+mj-lt"/>
                <a:ea typeface="+mj-ea"/>
                <a:cs typeface="+mj-cs"/>
              </a:rPr>
              <a:t> </a:t>
            </a:r>
            <a:r>
              <a:rPr lang="en-US" dirty="0" err="1">
                <a:solidFill>
                  <a:schemeClr val="tx2"/>
                </a:solidFill>
                <a:latin typeface="+mj-lt"/>
                <a:ea typeface="+mj-ea"/>
                <a:cs typeface="+mj-cs"/>
              </a:rPr>
              <a:t>que</a:t>
            </a:r>
            <a:r>
              <a:rPr lang="en-US" dirty="0">
                <a:solidFill>
                  <a:schemeClr val="tx2"/>
                </a:solidFill>
                <a:latin typeface="+mj-lt"/>
                <a:ea typeface="+mj-ea"/>
                <a:cs typeface="+mj-cs"/>
              </a:rPr>
              <a:t> en la </a:t>
            </a:r>
            <a:r>
              <a:rPr lang="en-US" dirty="0" err="1">
                <a:solidFill>
                  <a:schemeClr val="tx2"/>
                </a:solidFill>
                <a:latin typeface="+mj-lt"/>
                <a:ea typeface="+mj-ea"/>
                <a:cs typeface="+mj-cs"/>
              </a:rPr>
              <a:t>mayoría</a:t>
            </a:r>
            <a:r>
              <a:rPr lang="en-US" dirty="0">
                <a:solidFill>
                  <a:schemeClr val="tx2"/>
                </a:solidFill>
                <a:latin typeface="+mj-lt"/>
                <a:ea typeface="+mj-ea"/>
                <a:cs typeface="+mj-cs"/>
              </a:rPr>
              <a:t> de los </a:t>
            </a:r>
            <a:r>
              <a:rPr lang="en-US" dirty="0" err="1">
                <a:solidFill>
                  <a:schemeClr val="tx2"/>
                </a:solidFill>
                <a:latin typeface="+mj-lt"/>
                <a:ea typeface="+mj-ea"/>
                <a:cs typeface="+mj-cs"/>
              </a:rPr>
              <a:t>países</a:t>
            </a:r>
            <a:r>
              <a:rPr lang="en-US" dirty="0">
                <a:solidFill>
                  <a:schemeClr val="tx2"/>
                </a:solidFill>
                <a:latin typeface="+mj-lt"/>
                <a:ea typeface="+mj-ea"/>
                <a:cs typeface="+mj-cs"/>
              </a:rPr>
              <a:t> </a:t>
            </a:r>
            <a:r>
              <a:rPr lang="en-US" dirty="0" err="1">
                <a:solidFill>
                  <a:schemeClr val="tx2"/>
                </a:solidFill>
                <a:latin typeface="+mj-lt"/>
                <a:ea typeface="+mj-ea"/>
                <a:cs typeface="+mj-cs"/>
              </a:rPr>
              <a:t>europeos</a:t>
            </a:r>
            <a:r>
              <a:rPr lang="en-US" dirty="0">
                <a:solidFill>
                  <a:schemeClr val="tx2"/>
                </a:solidFill>
                <a:latin typeface="+mj-lt"/>
                <a:ea typeface="+mj-ea"/>
                <a:cs typeface="+mj-cs"/>
              </a:rPr>
              <a:t> les </a:t>
            </a:r>
            <a:r>
              <a:rPr lang="en-US" dirty="0" err="1">
                <a:solidFill>
                  <a:schemeClr val="tx2"/>
                </a:solidFill>
                <a:latin typeface="+mj-lt"/>
                <a:ea typeface="+mj-ea"/>
                <a:cs typeface="+mj-cs"/>
              </a:rPr>
              <a:t>es</a:t>
            </a:r>
            <a:r>
              <a:rPr lang="en-US" dirty="0">
                <a:solidFill>
                  <a:schemeClr val="tx2"/>
                </a:solidFill>
                <a:latin typeface="+mj-lt"/>
                <a:ea typeface="+mj-ea"/>
                <a:cs typeface="+mj-cs"/>
              </a:rPr>
              <a:t> </a:t>
            </a:r>
            <a:r>
              <a:rPr lang="en-US" dirty="0" err="1">
                <a:solidFill>
                  <a:schemeClr val="tx2"/>
                </a:solidFill>
                <a:latin typeface="+mj-lt"/>
                <a:ea typeface="+mj-ea"/>
                <a:cs typeface="+mj-cs"/>
              </a:rPr>
              <a:t>también</a:t>
            </a:r>
            <a:r>
              <a:rPr lang="en-US" dirty="0">
                <a:solidFill>
                  <a:schemeClr val="tx2"/>
                </a:solidFill>
                <a:latin typeface="+mj-lt"/>
                <a:ea typeface="+mj-ea"/>
                <a:cs typeface="+mj-cs"/>
              </a:rPr>
              <a:t> </a:t>
            </a:r>
            <a:r>
              <a:rPr lang="en-US" dirty="0" err="1">
                <a:solidFill>
                  <a:schemeClr val="tx2"/>
                </a:solidFill>
                <a:latin typeface="+mj-lt"/>
                <a:ea typeface="+mj-ea"/>
                <a:cs typeface="+mj-cs"/>
              </a:rPr>
              <a:t>más</a:t>
            </a:r>
            <a:r>
              <a:rPr lang="en-US" dirty="0">
                <a:solidFill>
                  <a:schemeClr val="tx2"/>
                </a:solidFill>
                <a:latin typeface="+mj-lt"/>
                <a:ea typeface="+mj-ea"/>
                <a:cs typeface="+mj-cs"/>
              </a:rPr>
              <a:t> </a:t>
            </a:r>
            <a:r>
              <a:rPr lang="en-US" dirty="0" err="1">
                <a:solidFill>
                  <a:schemeClr val="tx2"/>
                </a:solidFill>
                <a:latin typeface="+mj-lt"/>
                <a:ea typeface="+mj-ea"/>
                <a:cs typeface="+mj-cs"/>
              </a:rPr>
              <a:t>difícil</a:t>
            </a:r>
            <a:r>
              <a:rPr lang="en-US" dirty="0">
                <a:solidFill>
                  <a:schemeClr val="tx2"/>
                </a:solidFill>
                <a:latin typeface="+mj-lt"/>
                <a:ea typeface="+mj-ea"/>
                <a:cs typeface="+mj-cs"/>
              </a:rPr>
              <a:t> </a:t>
            </a:r>
            <a:r>
              <a:rPr lang="en-US" dirty="0" err="1">
                <a:solidFill>
                  <a:schemeClr val="tx2"/>
                </a:solidFill>
                <a:latin typeface="+mj-lt"/>
                <a:ea typeface="+mj-ea"/>
                <a:cs typeface="+mj-cs"/>
              </a:rPr>
              <a:t>mantenerlo</a:t>
            </a:r>
            <a:r>
              <a:rPr lang="en-US" dirty="0">
                <a:solidFill>
                  <a:schemeClr val="tx2"/>
                </a:solidFill>
                <a:latin typeface="+mj-lt"/>
                <a:ea typeface="+mj-ea"/>
                <a:cs typeface="+mj-cs"/>
              </a:rPr>
              <a:t>. </a:t>
            </a:r>
            <a:r>
              <a:rPr lang="it-IT" dirty="0">
                <a:solidFill>
                  <a:schemeClr val="tx2"/>
                </a:solidFill>
                <a:latin typeface="+mj-lt"/>
                <a:ea typeface="+mj-ea"/>
                <a:cs typeface="+mj-cs"/>
              </a:rPr>
              <a:t>En la UE-27 en su </a:t>
            </a:r>
            <a:r>
              <a:rPr lang="it-IT" dirty="0" err="1">
                <a:solidFill>
                  <a:schemeClr val="tx2"/>
                </a:solidFill>
                <a:latin typeface="+mj-lt"/>
                <a:ea typeface="+mj-ea"/>
                <a:cs typeface="+mj-cs"/>
              </a:rPr>
              <a:t>conjunto</a:t>
            </a:r>
            <a:r>
              <a:rPr lang="it-IT" dirty="0">
                <a:solidFill>
                  <a:schemeClr val="tx2"/>
                </a:solidFill>
                <a:latin typeface="+mj-lt"/>
                <a:ea typeface="+mj-ea"/>
                <a:cs typeface="+mj-cs"/>
              </a:rPr>
              <a:t>, </a:t>
            </a:r>
            <a:r>
              <a:rPr lang="it-IT" dirty="0" err="1">
                <a:solidFill>
                  <a:schemeClr val="tx2"/>
                </a:solidFill>
                <a:latin typeface="+mj-lt"/>
                <a:ea typeface="+mj-ea"/>
                <a:cs typeface="+mj-cs"/>
              </a:rPr>
              <a:t>el</a:t>
            </a:r>
            <a:r>
              <a:rPr lang="it-IT" dirty="0">
                <a:solidFill>
                  <a:schemeClr val="tx2"/>
                </a:solidFill>
                <a:latin typeface="+mj-lt"/>
                <a:ea typeface="+mj-ea"/>
                <a:cs typeface="+mj-cs"/>
              </a:rPr>
              <a:t> 21 % de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trabajadores</a:t>
            </a:r>
            <a:r>
              <a:rPr lang="it-IT" dirty="0">
                <a:solidFill>
                  <a:schemeClr val="tx2"/>
                </a:solidFill>
                <a:latin typeface="+mj-lt"/>
                <a:ea typeface="+mj-ea"/>
                <a:cs typeface="+mj-cs"/>
              </a:rPr>
              <a:t> </a:t>
            </a:r>
            <a:r>
              <a:rPr lang="it-IT" dirty="0" err="1">
                <a:solidFill>
                  <a:schemeClr val="tx2"/>
                </a:solidFill>
                <a:latin typeface="+mj-lt"/>
                <a:ea typeface="+mj-ea"/>
                <a:cs typeface="+mj-cs"/>
              </a:rPr>
              <a:t>menores</a:t>
            </a:r>
            <a:r>
              <a:rPr lang="it-IT" dirty="0">
                <a:solidFill>
                  <a:schemeClr val="tx2"/>
                </a:solidFill>
                <a:latin typeface="+mj-lt"/>
                <a:ea typeface="+mj-ea"/>
                <a:cs typeface="+mj-cs"/>
              </a:rPr>
              <a:t> de 25 </a:t>
            </a:r>
            <a:r>
              <a:rPr lang="it-IT" dirty="0" err="1">
                <a:solidFill>
                  <a:schemeClr val="tx2"/>
                </a:solidFill>
                <a:latin typeface="+mj-lt"/>
                <a:ea typeface="+mj-ea"/>
                <a:cs typeface="+mj-cs"/>
              </a:rPr>
              <a:t>años</a:t>
            </a:r>
            <a:r>
              <a:rPr lang="it-IT" dirty="0">
                <a:solidFill>
                  <a:schemeClr val="tx2"/>
                </a:solidFill>
                <a:latin typeface="+mj-lt"/>
                <a:ea typeface="+mj-ea"/>
                <a:cs typeface="+mj-cs"/>
              </a:rPr>
              <a:t> </a:t>
            </a:r>
            <a:r>
              <a:rPr lang="it-IT" dirty="0" err="1">
                <a:solidFill>
                  <a:schemeClr val="tx2"/>
                </a:solidFill>
                <a:latin typeface="+mj-lt"/>
                <a:ea typeface="+mj-ea"/>
                <a:cs typeface="+mj-cs"/>
              </a:rPr>
              <a:t>están</a:t>
            </a:r>
            <a:r>
              <a:rPr lang="it-IT" dirty="0">
                <a:solidFill>
                  <a:schemeClr val="tx2"/>
                </a:solidFill>
                <a:latin typeface="+mj-lt"/>
                <a:ea typeface="+mj-ea"/>
                <a:cs typeface="+mj-cs"/>
              </a:rPr>
              <a:t> </a:t>
            </a:r>
            <a:r>
              <a:rPr lang="it-IT" dirty="0" err="1">
                <a:solidFill>
                  <a:schemeClr val="tx2"/>
                </a:solidFill>
                <a:latin typeface="+mj-lt"/>
                <a:ea typeface="+mj-ea"/>
                <a:cs typeface="+mj-cs"/>
              </a:rPr>
              <a:t>preocupados</a:t>
            </a:r>
            <a:r>
              <a:rPr lang="it-IT" dirty="0">
                <a:solidFill>
                  <a:schemeClr val="tx2"/>
                </a:solidFill>
                <a:latin typeface="+mj-lt"/>
                <a:ea typeface="+mj-ea"/>
                <a:cs typeface="+mj-cs"/>
              </a:rPr>
              <a:t> por la </a:t>
            </a:r>
            <a:r>
              <a:rPr lang="it-IT" dirty="0" err="1">
                <a:solidFill>
                  <a:schemeClr val="tx2"/>
                </a:solidFill>
                <a:latin typeface="+mj-lt"/>
                <a:ea typeface="+mj-ea"/>
                <a:cs typeface="+mj-cs"/>
              </a:rPr>
              <a:t>pérdida</a:t>
            </a:r>
            <a:r>
              <a:rPr lang="it-IT" dirty="0">
                <a:solidFill>
                  <a:schemeClr val="tx2"/>
                </a:solidFill>
                <a:latin typeface="+mj-lt"/>
                <a:ea typeface="+mj-ea"/>
                <a:cs typeface="+mj-cs"/>
              </a:rPr>
              <a:t> de su </a:t>
            </a:r>
            <a:r>
              <a:rPr lang="it-IT" dirty="0" err="1">
                <a:solidFill>
                  <a:schemeClr val="tx2"/>
                </a:solidFill>
                <a:latin typeface="+mj-lt"/>
                <a:ea typeface="+mj-ea"/>
                <a:cs typeface="+mj-cs"/>
              </a:rPr>
              <a:t>empleo</a:t>
            </a:r>
            <a:r>
              <a:rPr lang="it-IT" dirty="0">
                <a:solidFill>
                  <a:schemeClr val="tx2"/>
                </a:solidFill>
                <a:latin typeface="+mj-lt"/>
                <a:ea typeface="+mj-ea"/>
                <a:cs typeface="+mj-cs"/>
              </a:rPr>
              <a:t> en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próximos</a:t>
            </a:r>
            <a:r>
              <a:rPr lang="it-IT" dirty="0">
                <a:solidFill>
                  <a:schemeClr val="tx2"/>
                </a:solidFill>
                <a:latin typeface="+mj-lt"/>
                <a:ea typeface="+mj-ea"/>
                <a:cs typeface="+mj-cs"/>
              </a:rPr>
              <a:t> </a:t>
            </a:r>
            <a:r>
              <a:rPr lang="it-IT" dirty="0" err="1">
                <a:solidFill>
                  <a:schemeClr val="tx2"/>
                </a:solidFill>
                <a:latin typeface="+mj-lt"/>
                <a:ea typeface="+mj-ea"/>
                <a:cs typeface="+mj-cs"/>
              </a:rPr>
              <a:t>seis</a:t>
            </a:r>
            <a:r>
              <a:rPr lang="it-IT" dirty="0">
                <a:solidFill>
                  <a:schemeClr val="tx2"/>
                </a:solidFill>
                <a:latin typeface="+mj-lt"/>
                <a:ea typeface="+mj-ea"/>
                <a:cs typeface="+mj-cs"/>
              </a:rPr>
              <a:t> </a:t>
            </a:r>
            <a:r>
              <a:rPr lang="it-IT" dirty="0" err="1">
                <a:solidFill>
                  <a:schemeClr val="tx2"/>
                </a:solidFill>
                <a:latin typeface="+mj-lt"/>
                <a:ea typeface="+mj-ea"/>
                <a:cs typeface="+mj-cs"/>
              </a:rPr>
              <a:t>meses</a:t>
            </a:r>
            <a:r>
              <a:rPr lang="it-IT" dirty="0">
                <a:solidFill>
                  <a:schemeClr val="tx2"/>
                </a:solidFill>
                <a:latin typeface="+mj-lt"/>
                <a:ea typeface="+mj-ea"/>
                <a:cs typeface="+mj-cs"/>
              </a:rPr>
              <a:t>, </a:t>
            </a:r>
            <a:r>
              <a:rPr lang="it-IT" dirty="0" err="1">
                <a:solidFill>
                  <a:schemeClr val="tx2"/>
                </a:solidFill>
                <a:latin typeface="+mj-lt"/>
                <a:ea typeface="+mj-ea"/>
                <a:cs typeface="+mj-cs"/>
              </a:rPr>
              <a:t>frente</a:t>
            </a:r>
            <a:r>
              <a:rPr lang="it-IT" dirty="0">
                <a:solidFill>
                  <a:schemeClr val="tx2"/>
                </a:solidFill>
                <a:latin typeface="+mj-lt"/>
                <a:ea typeface="+mj-ea"/>
                <a:cs typeface="+mj-cs"/>
              </a:rPr>
              <a:t> al 16 % </a:t>
            </a:r>
            <a:r>
              <a:rPr lang="it-IT" dirty="0" err="1">
                <a:solidFill>
                  <a:schemeClr val="tx2"/>
                </a:solidFill>
                <a:latin typeface="+mj-lt"/>
                <a:ea typeface="+mj-ea"/>
                <a:cs typeface="+mj-cs"/>
              </a:rPr>
              <a:t>entre</a:t>
            </a:r>
            <a:r>
              <a:rPr lang="it-IT" dirty="0">
                <a:solidFill>
                  <a:schemeClr val="tx2"/>
                </a:solidFill>
                <a:latin typeface="+mj-lt"/>
                <a:ea typeface="+mj-ea"/>
                <a:cs typeface="+mj-cs"/>
              </a:rPr>
              <a:t>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que</a:t>
            </a:r>
            <a:r>
              <a:rPr lang="it-IT" dirty="0">
                <a:solidFill>
                  <a:schemeClr val="tx2"/>
                </a:solidFill>
                <a:latin typeface="+mj-lt"/>
                <a:ea typeface="+mj-ea"/>
                <a:cs typeface="+mj-cs"/>
              </a:rPr>
              <a:t> </a:t>
            </a:r>
            <a:r>
              <a:rPr lang="it-IT" dirty="0" err="1">
                <a:solidFill>
                  <a:schemeClr val="tx2"/>
                </a:solidFill>
                <a:latin typeface="+mj-lt"/>
                <a:ea typeface="+mj-ea"/>
                <a:cs typeface="+mj-cs"/>
              </a:rPr>
              <a:t>tienen</a:t>
            </a:r>
            <a:r>
              <a:rPr lang="it-IT" dirty="0">
                <a:solidFill>
                  <a:schemeClr val="tx2"/>
                </a:solidFill>
                <a:latin typeface="+mj-lt"/>
                <a:ea typeface="+mj-ea"/>
                <a:cs typeface="+mj-cs"/>
              </a:rPr>
              <a:t> 25 </a:t>
            </a:r>
            <a:r>
              <a:rPr lang="it-IT" dirty="0" err="1">
                <a:solidFill>
                  <a:schemeClr val="tx2"/>
                </a:solidFill>
                <a:latin typeface="+mj-lt"/>
                <a:ea typeface="+mj-ea"/>
                <a:cs typeface="+mj-cs"/>
              </a:rPr>
              <a:t>años</a:t>
            </a:r>
            <a:r>
              <a:rPr lang="it-IT" dirty="0">
                <a:solidFill>
                  <a:schemeClr val="tx2"/>
                </a:solidFill>
                <a:latin typeface="+mj-lt"/>
                <a:ea typeface="+mj-ea"/>
                <a:cs typeface="+mj-cs"/>
              </a:rPr>
              <a:t> o </a:t>
            </a:r>
            <a:r>
              <a:rPr lang="it-IT" dirty="0" err="1">
                <a:solidFill>
                  <a:schemeClr val="tx2"/>
                </a:solidFill>
                <a:latin typeface="+mj-lt"/>
                <a:ea typeface="+mj-ea"/>
                <a:cs typeface="+mj-cs"/>
              </a:rPr>
              <a:t>más</a:t>
            </a:r>
            <a:r>
              <a:rPr lang="it-IT" dirty="0">
                <a:solidFill>
                  <a:schemeClr val="tx2"/>
                </a:solidFill>
                <a:latin typeface="+mj-lt"/>
                <a:ea typeface="+mj-ea"/>
                <a:cs typeface="+mj-cs"/>
              </a:rPr>
              <a:t>. </a:t>
            </a:r>
          </a:p>
        </p:txBody>
      </p:sp>
      <p:sp>
        <p:nvSpPr>
          <p:cNvPr id="5" name="Rettangolo 4"/>
          <p:cNvSpPr/>
          <p:nvPr/>
        </p:nvSpPr>
        <p:spPr>
          <a:xfrm>
            <a:off x="467544" y="3717032"/>
            <a:ext cx="8208911" cy="1983107"/>
          </a:xfrm>
          <a:prstGeom prst="rect">
            <a:avLst/>
          </a:prstGeom>
        </p:spPr>
        <p:txBody>
          <a:bodyPr wrap="square">
            <a:spAutoFit/>
          </a:bodyPr>
          <a:lstStyle/>
          <a:p>
            <a:pPr algn="just">
              <a:lnSpc>
                <a:spcPct val="115000"/>
              </a:lnSpc>
              <a:spcAft>
                <a:spcPts val="0"/>
              </a:spcAft>
            </a:pPr>
            <a:r>
              <a:rPr lang="it-IT" dirty="0">
                <a:solidFill>
                  <a:schemeClr val="tx2"/>
                </a:solidFill>
                <a:latin typeface="+mj-lt"/>
                <a:ea typeface="+mj-ea"/>
                <a:cs typeface="+mj-cs"/>
              </a:rPr>
              <a:t>Como </a:t>
            </a:r>
            <a:r>
              <a:rPr lang="it-IT" dirty="0" err="1">
                <a:solidFill>
                  <a:schemeClr val="tx2"/>
                </a:solidFill>
                <a:latin typeface="+mj-lt"/>
                <a:ea typeface="+mj-ea"/>
                <a:cs typeface="+mj-cs"/>
              </a:rPr>
              <a:t>expresa</a:t>
            </a:r>
            <a:r>
              <a:rPr lang="it-IT" dirty="0">
                <a:solidFill>
                  <a:schemeClr val="tx2"/>
                </a:solidFill>
                <a:latin typeface="+mj-lt"/>
                <a:ea typeface="+mj-ea"/>
                <a:cs typeface="+mj-cs"/>
              </a:rPr>
              <a:t> su </a:t>
            </a:r>
            <a:r>
              <a:rPr lang="it-IT" dirty="0" err="1">
                <a:solidFill>
                  <a:schemeClr val="tx2"/>
                </a:solidFill>
                <a:latin typeface="+mj-lt"/>
                <a:ea typeface="+mj-ea"/>
                <a:cs typeface="+mj-cs"/>
              </a:rPr>
              <a:t>sobrerrepresentación</a:t>
            </a:r>
            <a:r>
              <a:rPr lang="it-IT" dirty="0">
                <a:solidFill>
                  <a:schemeClr val="tx2"/>
                </a:solidFill>
                <a:latin typeface="+mj-lt"/>
                <a:ea typeface="+mj-ea"/>
                <a:cs typeface="+mj-cs"/>
              </a:rPr>
              <a:t> en </a:t>
            </a:r>
            <a:r>
              <a:rPr lang="it-IT" dirty="0" err="1">
                <a:solidFill>
                  <a:schemeClr val="tx2"/>
                </a:solidFill>
                <a:latin typeface="+mj-lt"/>
                <a:ea typeface="+mj-ea"/>
                <a:cs typeface="+mj-cs"/>
              </a:rPr>
              <a:t>determinados</a:t>
            </a:r>
            <a:r>
              <a:rPr lang="it-IT" dirty="0">
                <a:solidFill>
                  <a:schemeClr val="tx2"/>
                </a:solidFill>
                <a:latin typeface="+mj-lt"/>
                <a:ea typeface="+mj-ea"/>
                <a:cs typeface="+mj-cs"/>
              </a:rPr>
              <a:t> </a:t>
            </a:r>
            <a:r>
              <a:rPr lang="it-IT" dirty="0" err="1">
                <a:solidFill>
                  <a:schemeClr val="tx2"/>
                </a:solidFill>
                <a:latin typeface="+mj-lt"/>
                <a:ea typeface="+mj-ea"/>
                <a:cs typeface="+mj-cs"/>
              </a:rPr>
              <a:t>tipos</a:t>
            </a:r>
            <a:r>
              <a:rPr lang="it-IT" dirty="0">
                <a:solidFill>
                  <a:schemeClr val="tx2"/>
                </a:solidFill>
                <a:latin typeface="+mj-lt"/>
                <a:ea typeface="+mj-ea"/>
                <a:cs typeface="+mj-cs"/>
              </a:rPr>
              <a:t> de </a:t>
            </a:r>
            <a:r>
              <a:rPr lang="it-IT" dirty="0" err="1">
                <a:solidFill>
                  <a:schemeClr val="tx2"/>
                </a:solidFill>
                <a:latin typeface="+mj-lt"/>
                <a:ea typeface="+mj-ea"/>
                <a:cs typeface="+mj-cs"/>
              </a:rPr>
              <a:t>ocupaciones</a:t>
            </a:r>
            <a:r>
              <a:rPr lang="it-IT" dirty="0">
                <a:solidFill>
                  <a:schemeClr val="tx2"/>
                </a:solidFill>
                <a:latin typeface="+mj-lt"/>
                <a:ea typeface="+mj-ea"/>
                <a:cs typeface="+mj-cs"/>
              </a:rPr>
              <a:t>,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trabajadores</a:t>
            </a:r>
            <a:r>
              <a:rPr lang="it-IT" dirty="0">
                <a:solidFill>
                  <a:schemeClr val="tx2"/>
                </a:solidFill>
                <a:latin typeface="+mj-lt"/>
                <a:ea typeface="+mj-ea"/>
                <a:cs typeface="+mj-cs"/>
              </a:rPr>
              <a:t> </a:t>
            </a:r>
            <a:r>
              <a:rPr lang="it-IT" dirty="0" err="1">
                <a:solidFill>
                  <a:schemeClr val="tx2"/>
                </a:solidFill>
                <a:latin typeface="+mj-lt"/>
                <a:ea typeface="+mj-ea"/>
                <a:cs typeface="+mj-cs"/>
              </a:rPr>
              <a:t>jóvenes</a:t>
            </a:r>
            <a:r>
              <a:rPr lang="it-IT" dirty="0">
                <a:solidFill>
                  <a:schemeClr val="tx2"/>
                </a:solidFill>
                <a:latin typeface="+mj-lt"/>
                <a:ea typeface="+mj-ea"/>
                <a:cs typeface="+mj-cs"/>
              </a:rPr>
              <a:t> </a:t>
            </a:r>
            <a:r>
              <a:rPr lang="it-IT" dirty="0" err="1">
                <a:solidFill>
                  <a:schemeClr val="tx2"/>
                </a:solidFill>
                <a:latin typeface="+mj-lt"/>
                <a:ea typeface="+mj-ea"/>
                <a:cs typeface="+mj-cs"/>
              </a:rPr>
              <a:t>terminan</a:t>
            </a:r>
            <a:r>
              <a:rPr lang="it-IT" dirty="0">
                <a:solidFill>
                  <a:schemeClr val="tx2"/>
                </a:solidFill>
                <a:latin typeface="+mj-lt"/>
                <a:ea typeface="+mj-ea"/>
                <a:cs typeface="+mj-cs"/>
              </a:rPr>
              <a:t> en </a:t>
            </a:r>
            <a:r>
              <a:rPr lang="it-IT" dirty="0" err="1">
                <a:solidFill>
                  <a:schemeClr val="tx2"/>
                </a:solidFill>
                <a:latin typeface="+mj-lt"/>
                <a:ea typeface="+mj-ea"/>
                <a:cs typeface="+mj-cs"/>
              </a:rPr>
              <a:t>puestos</a:t>
            </a:r>
            <a:r>
              <a:rPr lang="it-IT" dirty="0">
                <a:solidFill>
                  <a:schemeClr val="tx2"/>
                </a:solidFill>
                <a:latin typeface="+mj-lt"/>
                <a:ea typeface="+mj-ea"/>
                <a:cs typeface="+mj-cs"/>
              </a:rPr>
              <a:t> de </a:t>
            </a:r>
            <a:r>
              <a:rPr lang="it-IT" dirty="0" err="1">
                <a:solidFill>
                  <a:schemeClr val="tx2"/>
                </a:solidFill>
                <a:latin typeface="+mj-lt"/>
                <a:ea typeface="+mj-ea"/>
                <a:cs typeface="+mj-cs"/>
              </a:rPr>
              <a:t>trabajo</a:t>
            </a:r>
            <a:r>
              <a:rPr lang="it-IT" dirty="0">
                <a:solidFill>
                  <a:schemeClr val="tx2"/>
                </a:solidFill>
                <a:latin typeface="+mj-lt"/>
                <a:ea typeface="+mj-ea"/>
                <a:cs typeface="+mj-cs"/>
              </a:rPr>
              <a:t> </a:t>
            </a:r>
            <a:r>
              <a:rPr lang="it-IT" dirty="0" err="1">
                <a:solidFill>
                  <a:schemeClr val="tx2"/>
                </a:solidFill>
                <a:latin typeface="+mj-lt"/>
                <a:ea typeface="+mj-ea"/>
                <a:cs typeface="+mj-cs"/>
              </a:rPr>
              <a:t>físicamente</a:t>
            </a:r>
            <a:r>
              <a:rPr lang="it-IT" dirty="0">
                <a:solidFill>
                  <a:schemeClr val="tx2"/>
                </a:solidFill>
                <a:latin typeface="+mj-lt"/>
                <a:ea typeface="+mj-ea"/>
                <a:cs typeface="+mj-cs"/>
              </a:rPr>
              <a:t> </a:t>
            </a:r>
            <a:r>
              <a:rPr lang="it-IT" dirty="0" err="1">
                <a:solidFill>
                  <a:schemeClr val="tx2"/>
                </a:solidFill>
                <a:latin typeface="+mj-lt"/>
                <a:ea typeface="+mj-ea"/>
                <a:cs typeface="+mj-cs"/>
              </a:rPr>
              <a:t>más</a:t>
            </a:r>
            <a:r>
              <a:rPr lang="it-IT" dirty="0">
                <a:solidFill>
                  <a:schemeClr val="tx2"/>
                </a:solidFill>
                <a:latin typeface="+mj-lt"/>
                <a:ea typeface="+mj-ea"/>
                <a:cs typeface="+mj-cs"/>
              </a:rPr>
              <a:t> </a:t>
            </a:r>
            <a:r>
              <a:rPr lang="it-IT" dirty="0" err="1">
                <a:solidFill>
                  <a:schemeClr val="tx2"/>
                </a:solidFill>
                <a:latin typeface="+mj-lt"/>
                <a:ea typeface="+mj-ea"/>
                <a:cs typeface="+mj-cs"/>
              </a:rPr>
              <a:t>exigentes</a:t>
            </a:r>
            <a:r>
              <a:rPr lang="it-IT" dirty="0">
                <a:solidFill>
                  <a:schemeClr val="tx2"/>
                </a:solidFill>
                <a:latin typeface="+mj-lt"/>
                <a:ea typeface="+mj-ea"/>
                <a:cs typeface="+mj-cs"/>
              </a:rPr>
              <a:t> </a:t>
            </a:r>
            <a:r>
              <a:rPr lang="it-IT" b="1" dirty="0">
                <a:solidFill>
                  <a:srgbClr val="FF9933"/>
                </a:solidFill>
                <a:effectLst>
                  <a:outerShdw blurRad="38100" dist="38100" dir="2700000" algn="tl">
                    <a:srgbClr val="000000">
                      <a:alpha val="43137"/>
                    </a:srgbClr>
                  </a:outerShdw>
                </a:effectLst>
                <a:latin typeface="+mj-lt"/>
                <a:ea typeface="+mj-ea"/>
                <a:cs typeface="+mj-cs"/>
              </a:rPr>
              <a:t>(Figura 7) </a:t>
            </a:r>
            <a:r>
              <a:rPr lang="it-IT" dirty="0">
                <a:solidFill>
                  <a:schemeClr val="tx2"/>
                </a:solidFill>
                <a:latin typeface="+mj-lt"/>
                <a:ea typeface="+mj-ea"/>
                <a:cs typeface="+mj-cs"/>
              </a:rPr>
              <a:t>o </a:t>
            </a:r>
            <a:r>
              <a:rPr lang="it-IT" dirty="0" err="1">
                <a:solidFill>
                  <a:schemeClr val="tx2"/>
                </a:solidFill>
                <a:latin typeface="+mj-lt"/>
                <a:ea typeface="+mj-ea"/>
                <a:cs typeface="+mj-cs"/>
              </a:rPr>
              <a:t>que</a:t>
            </a:r>
            <a:r>
              <a:rPr lang="it-IT" dirty="0">
                <a:solidFill>
                  <a:schemeClr val="tx2"/>
                </a:solidFill>
                <a:latin typeface="+mj-lt"/>
                <a:ea typeface="+mj-ea"/>
                <a:cs typeface="+mj-cs"/>
              </a:rPr>
              <a:t> </a:t>
            </a:r>
            <a:r>
              <a:rPr lang="it-IT" dirty="0" err="1">
                <a:solidFill>
                  <a:schemeClr val="tx2"/>
                </a:solidFill>
                <a:latin typeface="+mj-lt"/>
                <a:ea typeface="+mj-ea"/>
                <a:cs typeface="+mj-cs"/>
              </a:rPr>
              <a:t>requieren</a:t>
            </a:r>
            <a:r>
              <a:rPr lang="it-IT" dirty="0">
                <a:solidFill>
                  <a:schemeClr val="tx2"/>
                </a:solidFill>
                <a:latin typeface="+mj-lt"/>
                <a:ea typeface="+mj-ea"/>
                <a:cs typeface="+mj-cs"/>
              </a:rPr>
              <a:t> </a:t>
            </a:r>
            <a:r>
              <a:rPr lang="it-IT" dirty="0" err="1">
                <a:solidFill>
                  <a:schemeClr val="tx2"/>
                </a:solidFill>
                <a:latin typeface="+mj-lt"/>
                <a:ea typeface="+mj-ea"/>
                <a:cs typeface="+mj-cs"/>
              </a:rPr>
              <a:t>menos</a:t>
            </a:r>
            <a:r>
              <a:rPr lang="it-IT" dirty="0">
                <a:solidFill>
                  <a:schemeClr val="tx2"/>
                </a:solidFill>
                <a:latin typeface="+mj-lt"/>
                <a:ea typeface="+mj-ea"/>
                <a:cs typeface="+mj-cs"/>
              </a:rPr>
              <a:t> </a:t>
            </a:r>
            <a:r>
              <a:rPr lang="it-IT" dirty="0" err="1">
                <a:solidFill>
                  <a:schemeClr val="tx2"/>
                </a:solidFill>
                <a:latin typeface="+mj-lt"/>
                <a:ea typeface="+mj-ea"/>
                <a:cs typeface="+mj-cs"/>
              </a:rPr>
              <a:t>cualificaciones</a:t>
            </a:r>
            <a:r>
              <a:rPr lang="it-IT" dirty="0">
                <a:solidFill>
                  <a:schemeClr val="tx2"/>
                </a:solidFill>
                <a:latin typeface="+mj-lt"/>
                <a:ea typeface="+mj-ea"/>
                <a:cs typeface="+mj-cs"/>
              </a:rPr>
              <a:t> </a:t>
            </a:r>
            <a:r>
              <a:rPr lang="it-IT" dirty="0" err="1">
                <a:solidFill>
                  <a:schemeClr val="tx2"/>
                </a:solidFill>
                <a:latin typeface="+mj-lt"/>
                <a:ea typeface="+mj-ea"/>
                <a:cs typeface="+mj-cs"/>
              </a:rPr>
              <a:t>tecnológicas</a:t>
            </a:r>
            <a:r>
              <a:rPr lang="it-IT" dirty="0">
                <a:solidFill>
                  <a:schemeClr val="tx2"/>
                </a:solidFill>
                <a:latin typeface="+mj-lt"/>
                <a:ea typeface="+mj-ea"/>
                <a:cs typeface="+mj-cs"/>
              </a:rPr>
              <a:t>. Es </a:t>
            </a:r>
            <a:r>
              <a:rPr lang="it-IT" dirty="0" err="1">
                <a:solidFill>
                  <a:schemeClr val="tx2"/>
                </a:solidFill>
                <a:latin typeface="+mj-lt"/>
                <a:ea typeface="+mj-ea"/>
                <a:cs typeface="+mj-cs"/>
              </a:rPr>
              <a:t>también</a:t>
            </a:r>
            <a:r>
              <a:rPr lang="it-IT" dirty="0">
                <a:solidFill>
                  <a:schemeClr val="tx2"/>
                </a:solidFill>
                <a:latin typeface="+mj-lt"/>
                <a:ea typeface="+mj-ea"/>
                <a:cs typeface="+mj-cs"/>
              </a:rPr>
              <a:t> </a:t>
            </a:r>
            <a:r>
              <a:rPr lang="it-IT" dirty="0" err="1">
                <a:solidFill>
                  <a:schemeClr val="tx2"/>
                </a:solidFill>
                <a:latin typeface="+mj-lt"/>
                <a:ea typeface="+mj-ea"/>
                <a:cs typeface="+mj-cs"/>
              </a:rPr>
              <a:t>más</a:t>
            </a:r>
            <a:r>
              <a:rPr lang="it-IT" dirty="0">
                <a:solidFill>
                  <a:schemeClr val="tx2"/>
                </a:solidFill>
                <a:latin typeface="+mj-lt"/>
                <a:ea typeface="+mj-ea"/>
                <a:cs typeface="+mj-cs"/>
              </a:rPr>
              <a:t> </a:t>
            </a:r>
            <a:r>
              <a:rPr lang="it-IT" dirty="0" err="1">
                <a:solidFill>
                  <a:schemeClr val="tx2"/>
                </a:solidFill>
                <a:latin typeface="+mj-lt"/>
                <a:ea typeface="+mj-ea"/>
                <a:cs typeface="+mj-cs"/>
              </a:rPr>
              <a:t>probable</a:t>
            </a:r>
            <a:r>
              <a:rPr lang="it-IT" dirty="0">
                <a:solidFill>
                  <a:schemeClr val="tx2"/>
                </a:solidFill>
                <a:latin typeface="+mj-lt"/>
                <a:ea typeface="+mj-ea"/>
                <a:cs typeface="+mj-cs"/>
              </a:rPr>
              <a:t> </a:t>
            </a:r>
            <a:r>
              <a:rPr lang="it-IT" dirty="0" err="1">
                <a:solidFill>
                  <a:schemeClr val="tx2"/>
                </a:solidFill>
                <a:latin typeface="+mj-lt"/>
                <a:ea typeface="+mj-ea"/>
                <a:cs typeface="+mj-cs"/>
              </a:rPr>
              <a:t>que</a:t>
            </a:r>
            <a:r>
              <a:rPr lang="it-IT" dirty="0">
                <a:solidFill>
                  <a:schemeClr val="tx2"/>
                </a:solidFill>
                <a:latin typeface="+mj-lt"/>
                <a:ea typeface="+mj-ea"/>
                <a:cs typeface="+mj-cs"/>
              </a:rPr>
              <a:t> </a:t>
            </a:r>
            <a:r>
              <a:rPr lang="it-IT" dirty="0" err="1">
                <a:solidFill>
                  <a:schemeClr val="tx2"/>
                </a:solidFill>
                <a:latin typeface="+mj-lt"/>
                <a:ea typeface="+mj-ea"/>
                <a:cs typeface="+mj-cs"/>
              </a:rPr>
              <a:t>ocupen</a:t>
            </a:r>
            <a:r>
              <a:rPr lang="it-IT" dirty="0">
                <a:solidFill>
                  <a:schemeClr val="tx2"/>
                </a:solidFill>
                <a:latin typeface="+mj-lt"/>
                <a:ea typeface="+mj-ea"/>
                <a:cs typeface="+mj-cs"/>
              </a:rPr>
              <a:t> </a:t>
            </a:r>
            <a:r>
              <a:rPr lang="it-IT" dirty="0" err="1">
                <a:solidFill>
                  <a:schemeClr val="tx2"/>
                </a:solidFill>
                <a:latin typeface="+mj-lt"/>
                <a:ea typeface="+mj-ea"/>
                <a:cs typeface="+mj-cs"/>
              </a:rPr>
              <a:t>empleos</a:t>
            </a:r>
            <a:r>
              <a:rPr lang="it-IT" dirty="0">
                <a:solidFill>
                  <a:schemeClr val="tx2"/>
                </a:solidFill>
                <a:latin typeface="+mj-lt"/>
                <a:ea typeface="+mj-ea"/>
                <a:cs typeface="+mj-cs"/>
              </a:rPr>
              <a:t> con </a:t>
            </a:r>
            <a:r>
              <a:rPr lang="it-IT" dirty="0" err="1">
                <a:solidFill>
                  <a:schemeClr val="tx2"/>
                </a:solidFill>
                <a:latin typeface="+mj-lt"/>
                <a:ea typeface="+mj-ea"/>
                <a:cs typeface="+mj-cs"/>
              </a:rPr>
              <a:t>elevados</a:t>
            </a:r>
            <a:r>
              <a:rPr lang="it-IT" dirty="0">
                <a:solidFill>
                  <a:schemeClr val="tx2"/>
                </a:solidFill>
                <a:latin typeface="+mj-lt"/>
                <a:ea typeface="+mj-ea"/>
                <a:cs typeface="+mj-cs"/>
              </a:rPr>
              <a:t> </a:t>
            </a:r>
            <a:r>
              <a:rPr lang="it-IT" dirty="0" err="1">
                <a:solidFill>
                  <a:schemeClr val="tx2"/>
                </a:solidFill>
                <a:latin typeface="+mj-lt"/>
                <a:ea typeface="+mj-ea"/>
                <a:cs typeface="+mj-cs"/>
              </a:rPr>
              <a:t>niveles</a:t>
            </a:r>
            <a:r>
              <a:rPr lang="it-IT" dirty="0">
                <a:solidFill>
                  <a:schemeClr val="tx2"/>
                </a:solidFill>
                <a:latin typeface="+mj-lt"/>
                <a:ea typeface="+mj-ea"/>
                <a:cs typeface="+mj-cs"/>
              </a:rPr>
              <a:t> de </a:t>
            </a:r>
            <a:r>
              <a:rPr lang="it-IT" dirty="0" err="1">
                <a:solidFill>
                  <a:schemeClr val="tx2"/>
                </a:solidFill>
                <a:latin typeface="+mj-lt"/>
                <a:ea typeface="+mj-ea"/>
                <a:cs typeface="+mj-cs"/>
              </a:rPr>
              <a:t>tensión</a:t>
            </a:r>
            <a:r>
              <a:rPr lang="it-IT" dirty="0">
                <a:solidFill>
                  <a:schemeClr val="tx2"/>
                </a:solidFill>
                <a:latin typeface="+mj-lt"/>
                <a:ea typeface="+mj-ea"/>
                <a:cs typeface="+mj-cs"/>
              </a:rPr>
              <a:t>, o </a:t>
            </a:r>
            <a:r>
              <a:rPr lang="it-IT" dirty="0" err="1">
                <a:solidFill>
                  <a:schemeClr val="tx2"/>
                </a:solidFill>
                <a:latin typeface="+mj-lt"/>
                <a:ea typeface="+mj-ea"/>
                <a:cs typeface="+mj-cs"/>
              </a:rPr>
              <a:t>bien</a:t>
            </a:r>
            <a:r>
              <a:rPr lang="it-IT" dirty="0">
                <a:solidFill>
                  <a:schemeClr val="tx2"/>
                </a:solidFill>
                <a:latin typeface="+mj-lt"/>
                <a:ea typeface="+mj-ea"/>
                <a:cs typeface="+mj-cs"/>
              </a:rPr>
              <a:t> con </a:t>
            </a:r>
            <a:r>
              <a:rPr lang="it-IT" dirty="0" err="1">
                <a:solidFill>
                  <a:schemeClr val="tx2"/>
                </a:solidFill>
                <a:latin typeface="+mj-lt"/>
                <a:ea typeface="+mj-ea"/>
                <a:cs typeface="+mj-cs"/>
              </a:rPr>
              <a:t>bajos</a:t>
            </a:r>
            <a:r>
              <a:rPr lang="it-IT" dirty="0">
                <a:solidFill>
                  <a:schemeClr val="tx2"/>
                </a:solidFill>
                <a:latin typeface="+mj-lt"/>
                <a:ea typeface="+mj-ea"/>
                <a:cs typeface="+mj-cs"/>
              </a:rPr>
              <a:t> </a:t>
            </a:r>
            <a:r>
              <a:rPr lang="it-IT" dirty="0" err="1">
                <a:solidFill>
                  <a:schemeClr val="tx2"/>
                </a:solidFill>
                <a:latin typeface="+mj-lt"/>
                <a:ea typeface="+mj-ea"/>
                <a:cs typeface="+mj-cs"/>
              </a:rPr>
              <a:t>niveles</a:t>
            </a:r>
            <a:r>
              <a:rPr lang="it-IT" dirty="0">
                <a:solidFill>
                  <a:schemeClr val="tx2"/>
                </a:solidFill>
                <a:latin typeface="+mj-lt"/>
                <a:ea typeface="+mj-ea"/>
                <a:cs typeface="+mj-cs"/>
              </a:rPr>
              <a:t> de </a:t>
            </a:r>
            <a:r>
              <a:rPr lang="it-IT" dirty="0" err="1">
                <a:solidFill>
                  <a:schemeClr val="tx2"/>
                </a:solidFill>
                <a:latin typeface="+mj-lt"/>
                <a:ea typeface="+mj-ea"/>
                <a:cs typeface="+mj-cs"/>
              </a:rPr>
              <a:t>exigencia</a:t>
            </a:r>
            <a:r>
              <a:rPr lang="it-IT" dirty="0">
                <a:solidFill>
                  <a:schemeClr val="tx2"/>
                </a:solidFill>
                <a:latin typeface="+mj-lt"/>
                <a:ea typeface="+mj-ea"/>
                <a:cs typeface="+mj-cs"/>
              </a:rPr>
              <a:t> pero con </a:t>
            </a:r>
            <a:r>
              <a:rPr lang="it-IT" dirty="0" err="1">
                <a:solidFill>
                  <a:schemeClr val="tx2"/>
                </a:solidFill>
                <a:latin typeface="+mj-lt"/>
                <a:ea typeface="+mj-ea"/>
                <a:cs typeface="+mj-cs"/>
              </a:rPr>
              <a:t>escaso</a:t>
            </a:r>
            <a:r>
              <a:rPr lang="it-IT" dirty="0">
                <a:solidFill>
                  <a:schemeClr val="tx2"/>
                </a:solidFill>
                <a:latin typeface="+mj-lt"/>
                <a:ea typeface="+mj-ea"/>
                <a:cs typeface="+mj-cs"/>
              </a:rPr>
              <a:t> control </a:t>
            </a:r>
            <a:r>
              <a:rPr lang="it-IT" dirty="0" err="1">
                <a:solidFill>
                  <a:schemeClr val="tx2"/>
                </a:solidFill>
                <a:latin typeface="+mj-lt"/>
                <a:ea typeface="+mj-ea"/>
                <a:cs typeface="+mj-cs"/>
              </a:rPr>
              <a:t>sobre</a:t>
            </a:r>
            <a:r>
              <a:rPr lang="it-IT" dirty="0">
                <a:solidFill>
                  <a:schemeClr val="tx2"/>
                </a:solidFill>
                <a:latin typeface="+mj-lt"/>
                <a:ea typeface="+mj-ea"/>
                <a:cs typeface="+mj-cs"/>
              </a:rPr>
              <a:t> su </a:t>
            </a:r>
            <a:r>
              <a:rPr lang="it-IT" dirty="0" err="1">
                <a:solidFill>
                  <a:schemeClr val="tx2"/>
                </a:solidFill>
                <a:latin typeface="+mj-lt"/>
                <a:ea typeface="+mj-ea"/>
                <a:cs typeface="+mj-cs"/>
              </a:rPr>
              <a:t>trabajo</a:t>
            </a:r>
            <a:r>
              <a:rPr lang="it-IT" dirty="0">
                <a:solidFill>
                  <a:schemeClr val="tx2"/>
                </a:solidFill>
                <a:latin typeface="+mj-lt"/>
                <a:ea typeface="+mj-ea"/>
                <a:cs typeface="+mj-cs"/>
              </a:rPr>
              <a:t> </a:t>
            </a:r>
            <a:r>
              <a:rPr lang="it-IT" b="1" dirty="0">
                <a:solidFill>
                  <a:srgbClr val="FF9933"/>
                </a:solidFill>
                <a:effectLst>
                  <a:outerShdw blurRad="38100" dist="38100" dir="2700000" algn="tl">
                    <a:srgbClr val="000000">
                      <a:alpha val="43137"/>
                    </a:srgbClr>
                  </a:outerShdw>
                </a:effectLst>
                <a:latin typeface="+mj-lt"/>
                <a:ea typeface="+mj-ea"/>
                <a:cs typeface="+mj-cs"/>
              </a:rPr>
              <a:t>(Figura 8).  </a:t>
            </a:r>
          </a:p>
        </p:txBody>
      </p:sp>
    </p:spTree>
    <p:extLst>
      <p:ext uri="{BB962C8B-B14F-4D97-AF65-F5344CB8AC3E}">
        <p14:creationId xmlns:p14="http://schemas.microsoft.com/office/powerpoint/2010/main" val="1160145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6" name="Rectangle 3"/>
          <p:cNvSpPr>
            <a:spLocks noChangeArrowheads="1"/>
          </p:cNvSpPr>
          <p:nvPr/>
        </p:nvSpPr>
        <p:spPr bwMode="auto">
          <a:xfrm>
            <a:off x="251520" y="287482"/>
            <a:ext cx="684076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Figura 7:  Tipo de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ocupaciones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por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grupos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de </a:t>
            </a:r>
            <a:r>
              <a:rPr lang="it-IT"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edad</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a:t>
            </a:r>
            <a:endPar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ttangolo 4"/>
          <p:cNvSpPr/>
          <p:nvPr/>
        </p:nvSpPr>
        <p:spPr>
          <a:xfrm>
            <a:off x="510952" y="5845914"/>
            <a:ext cx="7992888" cy="369332"/>
          </a:xfrm>
          <a:prstGeom prst="rect">
            <a:avLst/>
          </a:prstGeom>
        </p:spPr>
        <p:txBody>
          <a:bodyPr wrap="square">
            <a:spAutoFit/>
          </a:bodyPr>
          <a:lstStyle/>
          <a:p>
            <a:r>
              <a:rPr lang="es-ES_tradnl" i="1" dirty="0">
                <a:latin typeface="Calibri"/>
                <a:ea typeface="Calibri"/>
                <a:cs typeface="Times New Roman"/>
              </a:rPr>
              <a:t>Fuente: Eurofound, quinta Encuesta europea sobre las condiciones de trabajo</a:t>
            </a:r>
            <a:endParaRPr lang="it-IT"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1075207"/>
            <a:ext cx="8237821" cy="477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468313" y="260350"/>
            <a:ext cx="65516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Figura </a:t>
            </a:r>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8: Tipo de organización del trabajo, </a:t>
            </a:r>
            <a:endPar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endParaRPr>
          </a:p>
          <a:p>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por </a:t>
            </a:r>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grupos de edad (%)</a:t>
            </a:r>
            <a:endParaRPr lang="it-IT" sz="2000"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sp>
        <p:nvSpPr>
          <p:cNvPr id="5" name="Rettangolo 4"/>
          <p:cNvSpPr/>
          <p:nvPr/>
        </p:nvSpPr>
        <p:spPr>
          <a:xfrm>
            <a:off x="465438" y="5805264"/>
            <a:ext cx="7994994" cy="517065"/>
          </a:xfrm>
          <a:prstGeom prst="rect">
            <a:avLst/>
          </a:prstGeom>
        </p:spPr>
        <p:txBody>
          <a:bodyPr wrap="square">
            <a:spAutoFit/>
          </a:bodyPr>
          <a:lstStyle/>
          <a:p>
            <a:pPr algn="just">
              <a:lnSpc>
                <a:spcPct val="115000"/>
              </a:lnSpc>
              <a:spcAft>
                <a:spcPts val="0"/>
              </a:spcAft>
            </a:pPr>
            <a:r>
              <a:rPr lang="es-ES_tradnl" i="1" dirty="0">
                <a:latin typeface="Calibri"/>
                <a:ea typeface="Calibri"/>
                <a:cs typeface="Times New Roman"/>
              </a:rPr>
              <a:t>Fuente: Eurofound, quinta Encuesta europea sobre las condiciones de trabajo</a:t>
            </a:r>
            <a:endParaRPr lang="it-IT" sz="2400" dirty="0">
              <a:effectLst/>
              <a:latin typeface="Calibri"/>
              <a:ea typeface="Calibri"/>
              <a:cs typeface="Times New Roman"/>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24744"/>
            <a:ext cx="8352928" cy="48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89073" y="1124744"/>
            <a:ext cx="8280920" cy="1019574"/>
          </a:xfrm>
          <a:prstGeom prst="rect">
            <a:avLst/>
          </a:prstGeom>
        </p:spPr>
        <p:txBody>
          <a:bodyPr wrap="square">
            <a:spAutoFit/>
          </a:bodyPr>
          <a:lstStyle/>
          <a:p>
            <a:pPr algn="just">
              <a:lnSpc>
                <a:spcPct val="115000"/>
              </a:lnSpc>
              <a:spcAft>
                <a:spcPts val="0"/>
              </a:spcAft>
            </a:pPr>
            <a:r>
              <a:rPr lang="it-IT" dirty="0">
                <a:solidFill>
                  <a:schemeClr val="tx2"/>
                </a:solidFill>
                <a:latin typeface="+mj-lt"/>
                <a:ea typeface="+mj-ea"/>
                <a:cs typeface="+mj-cs"/>
              </a:rPr>
              <a:t>La </a:t>
            </a:r>
            <a:r>
              <a:rPr lang="it-IT" dirty="0" err="1">
                <a:solidFill>
                  <a:schemeClr val="tx2"/>
                </a:solidFill>
                <a:latin typeface="+mj-lt"/>
                <a:ea typeface="+mj-ea"/>
                <a:cs typeface="+mj-cs"/>
              </a:rPr>
              <a:t>Estrategia</a:t>
            </a:r>
            <a:r>
              <a:rPr lang="it-IT" dirty="0">
                <a:solidFill>
                  <a:schemeClr val="tx2"/>
                </a:solidFill>
                <a:latin typeface="+mj-lt"/>
                <a:ea typeface="+mj-ea"/>
                <a:cs typeface="+mj-cs"/>
              </a:rPr>
              <a:t> Europea de </a:t>
            </a:r>
            <a:r>
              <a:rPr lang="it-IT" dirty="0" err="1">
                <a:solidFill>
                  <a:schemeClr val="tx2"/>
                </a:solidFill>
                <a:latin typeface="+mj-lt"/>
                <a:ea typeface="+mj-ea"/>
                <a:cs typeface="+mj-cs"/>
              </a:rPr>
              <a:t>Empleo</a:t>
            </a:r>
            <a:r>
              <a:rPr lang="it-IT" dirty="0">
                <a:solidFill>
                  <a:schemeClr val="tx2"/>
                </a:solidFill>
                <a:latin typeface="+mj-lt"/>
                <a:ea typeface="+mj-ea"/>
                <a:cs typeface="+mj-cs"/>
              </a:rPr>
              <a:t> </a:t>
            </a:r>
            <a:r>
              <a:rPr lang="it-IT" dirty="0" err="1">
                <a:solidFill>
                  <a:schemeClr val="tx2"/>
                </a:solidFill>
                <a:latin typeface="+mj-lt"/>
                <a:ea typeface="+mj-ea"/>
                <a:cs typeface="+mj-cs"/>
              </a:rPr>
              <a:t>hacía</a:t>
            </a:r>
            <a:r>
              <a:rPr lang="it-IT" dirty="0">
                <a:solidFill>
                  <a:schemeClr val="tx2"/>
                </a:solidFill>
                <a:latin typeface="+mj-lt"/>
                <a:ea typeface="+mj-ea"/>
                <a:cs typeface="+mj-cs"/>
              </a:rPr>
              <a:t> </a:t>
            </a:r>
            <a:r>
              <a:rPr lang="it-IT" dirty="0" err="1">
                <a:solidFill>
                  <a:schemeClr val="tx2"/>
                </a:solidFill>
                <a:latin typeface="+mj-lt"/>
                <a:ea typeface="+mj-ea"/>
                <a:cs typeface="+mj-cs"/>
              </a:rPr>
              <a:t>referencia</a:t>
            </a:r>
            <a:r>
              <a:rPr lang="it-IT" dirty="0">
                <a:solidFill>
                  <a:schemeClr val="tx2"/>
                </a:solidFill>
                <a:latin typeface="+mj-lt"/>
                <a:ea typeface="+mj-ea"/>
                <a:cs typeface="+mj-cs"/>
              </a:rPr>
              <a:t> al problema del </a:t>
            </a:r>
            <a:r>
              <a:rPr lang="it-IT" dirty="0" err="1">
                <a:solidFill>
                  <a:schemeClr val="tx2"/>
                </a:solidFill>
                <a:latin typeface="+mj-lt"/>
                <a:ea typeface="+mj-ea"/>
                <a:cs typeface="+mj-cs"/>
              </a:rPr>
              <a:t>desempleo</a:t>
            </a:r>
            <a:r>
              <a:rPr lang="it-IT" dirty="0">
                <a:solidFill>
                  <a:schemeClr val="tx2"/>
                </a:solidFill>
                <a:latin typeface="+mj-lt"/>
                <a:ea typeface="+mj-ea"/>
                <a:cs typeface="+mj-cs"/>
              </a:rPr>
              <a:t> </a:t>
            </a:r>
            <a:r>
              <a:rPr lang="it-IT" dirty="0" err="1">
                <a:solidFill>
                  <a:schemeClr val="tx2"/>
                </a:solidFill>
                <a:latin typeface="+mj-lt"/>
                <a:ea typeface="+mj-ea"/>
                <a:cs typeface="+mj-cs"/>
              </a:rPr>
              <a:t>juvenil</a:t>
            </a:r>
            <a:r>
              <a:rPr lang="it-IT" dirty="0">
                <a:solidFill>
                  <a:schemeClr val="tx2"/>
                </a:solidFill>
                <a:latin typeface="+mj-lt"/>
                <a:ea typeface="+mj-ea"/>
                <a:cs typeface="+mj-cs"/>
              </a:rPr>
              <a:t> </a:t>
            </a:r>
            <a:r>
              <a:rPr lang="it-IT" dirty="0" err="1">
                <a:solidFill>
                  <a:schemeClr val="tx2"/>
                </a:solidFill>
                <a:latin typeface="+mj-lt"/>
                <a:ea typeface="+mj-ea"/>
                <a:cs typeface="+mj-cs"/>
              </a:rPr>
              <a:t>ya</a:t>
            </a:r>
            <a:r>
              <a:rPr lang="it-IT" dirty="0">
                <a:solidFill>
                  <a:schemeClr val="tx2"/>
                </a:solidFill>
                <a:latin typeface="+mj-lt"/>
                <a:ea typeface="+mj-ea"/>
                <a:cs typeface="+mj-cs"/>
              </a:rPr>
              <a:t> en 1998 y </a:t>
            </a:r>
            <a:r>
              <a:rPr lang="it-IT" dirty="0" err="1">
                <a:solidFill>
                  <a:schemeClr val="tx2"/>
                </a:solidFill>
                <a:latin typeface="+mj-lt"/>
                <a:ea typeface="+mj-ea"/>
                <a:cs typeface="+mj-cs"/>
              </a:rPr>
              <a:t>el</a:t>
            </a:r>
            <a:r>
              <a:rPr lang="it-IT" dirty="0">
                <a:solidFill>
                  <a:schemeClr val="tx2"/>
                </a:solidFill>
                <a:latin typeface="+mj-lt"/>
                <a:ea typeface="+mj-ea"/>
                <a:cs typeface="+mj-cs"/>
              </a:rPr>
              <a:t> tema </a:t>
            </a:r>
            <a:r>
              <a:rPr lang="it-IT" dirty="0" err="1">
                <a:solidFill>
                  <a:schemeClr val="tx2"/>
                </a:solidFill>
                <a:latin typeface="+mj-lt"/>
                <a:ea typeface="+mj-ea"/>
                <a:cs typeface="+mj-cs"/>
              </a:rPr>
              <a:t>sigue</a:t>
            </a:r>
            <a:r>
              <a:rPr lang="it-IT" dirty="0">
                <a:solidFill>
                  <a:schemeClr val="tx2"/>
                </a:solidFill>
                <a:latin typeface="+mj-lt"/>
                <a:ea typeface="+mj-ea"/>
                <a:cs typeface="+mj-cs"/>
              </a:rPr>
              <a:t> formando parte del </a:t>
            </a:r>
            <a:r>
              <a:rPr lang="it-IT" dirty="0" err="1">
                <a:solidFill>
                  <a:schemeClr val="tx2"/>
                </a:solidFill>
                <a:latin typeface="+mj-lt"/>
                <a:ea typeface="+mj-ea"/>
                <a:cs typeface="+mj-cs"/>
              </a:rPr>
              <a:t>temario</a:t>
            </a:r>
            <a:r>
              <a:rPr lang="it-IT" dirty="0">
                <a:solidFill>
                  <a:schemeClr val="tx2"/>
                </a:solidFill>
                <a:latin typeface="+mj-lt"/>
                <a:ea typeface="+mj-ea"/>
                <a:cs typeface="+mj-cs"/>
              </a:rPr>
              <a:t> </a:t>
            </a:r>
            <a:r>
              <a:rPr lang="it-IT" dirty="0" err="1">
                <a:solidFill>
                  <a:schemeClr val="tx2"/>
                </a:solidFill>
                <a:latin typeface="+mj-lt"/>
                <a:ea typeface="+mj-ea"/>
                <a:cs typeface="+mj-cs"/>
              </a:rPr>
              <a:t>político</a:t>
            </a:r>
            <a:r>
              <a:rPr lang="it-IT" dirty="0">
                <a:solidFill>
                  <a:schemeClr val="tx2"/>
                </a:solidFill>
                <a:latin typeface="+mj-lt"/>
                <a:ea typeface="+mj-ea"/>
                <a:cs typeface="+mj-cs"/>
              </a:rPr>
              <a:t>.</a:t>
            </a:r>
          </a:p>
        </p:txBody>
      </p:sp>
      <p:sp>
        <p:nvSpPr>
          <p:cNvPr id="3" name="Rettangolo 2"/>
          <p:cNvSpPr/>
          <p:nvPr/>
        </p:nvSpPr>
        <p:spPr>
          <a:xfrm>
            <a:off x="323528" y="116632"/>
            <a:ext cx="6768752" cy="800219"/>
          </a:xfrm>
          <a:prstGeom prst="rect">
            <a:avLst/>
          </a:prstGeom>
        </p:spPr>
        <p:txBody>
          <a:bodyPr wrap="square">
            <a:spAutoFit/>
          </a:bodyPr>
          <a:lstStyle/>
          <a:p>
            <a:pPr algn="just">
              <a:lnSpc>
                <a:spcPct val="115000"/>
              </a:lnSpc>
              <a:spcAft>
                <a:spcPts val="0"/>
              </a:spcAft>
            </a:pPr>
            <a:r>
              <a:rPr lang="it-IT" sz="2000" b="1" dirty="0" err="1"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Principales</a:t>
            </a:r>
            <a:r>
              <a:rPr lang="it-IT" sz="2000" b="1" dirty="0"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 </a:t>
            </a:r>
            <a:r>
              <a:rPr lang="it-IT" sz="2000" b="1" dirty="0" err="1"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líneas</a:t>
            </a:r>
            <a:r>
              <a:rPr lang="it-IT" sz="2000" b="1" dirty="0"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 y </a:t>
            </a:r>
            <a:r>
              <a:rPr lang="it-IT" sz="2000" b="1" dirty="0" err="1"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tendencias</a:t>
            </a:r>
            <a:r>
              <a:rPr lang="it-IT" sz="2000" b="1" dirty="0"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 de </a:t>
            </a:r>
            <a:r>
              <a:rPr lang="it-IT" sz="2000" b="1" dirty="0" err="1"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las</a:t>
            </a:r>
            <a:r>
              <a:rPr lang="it-IT" sz="2000" b="1" dirty="0"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 </a:t>
            </a:r>
            <a:r>
              <a:rPr lang="it-IT" sz="2000" b="1" dirty="0" err="1"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políticas</a:t>
            </a:r>
            <a:r>
              <a:rPr lang="it-IT" sz="2000" b="1" dirty="0"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 </a:t>
            </a:r>
            <a:r>
              <a:rPr lang="it-IT" sz="2000" b="1" dirty="0" err="1"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públicas</a:t>
            </a:r>
            <a:r>
              <a:rPr lang="it-IT" sz="2000" b="1" dirty="0" smtClean="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 de Europa</a:t>
            </a:r>
            <a:endParaRPr lang="it-IT" sz="2000" b="1" dirty="0">
              <a:solidFill>
                <a:srgbClr val="FF9933"/>
              </a:solidFill>
              <a:effectLst>
                <a:outerShdw blurRad="38100" dist="38100" dir="2700000" algn="tl">
                  <a:srgbClr val="000000">
                    <a:alpha val="43137"/>
                  </a:srgbClr>
                </a:outerShdw>
              </a:effectLst>
              <a:latin typeface="Calibri" pitchFamily="34" charset="0"/>
              <a:ea typeface="+mj-ea"/>
              <a:cs typeface="Calibri" pitchFamily="34" charset="0"/>
            </a:endParaRPr>
          </a:p>
        </p:txBody>
      </p:sp>
      <p:sp>
        <p:nvSpPr>
          <p:cNvPr id="5" name="Rettangolo 4"/>
          <p:cNvSpPr/>
          <p:nvPr/>
        </p:nvSpPr>
        <p:spPr>
          <a:xfrm>
            <a:off x="454949" y="2204864"/>
            <a:ext cx="8280920" cy="1020921"/>
          </a:xfrm>
          <a:prstGeom prst="rect">
            <a:avLst/>
          </a:prstGeom>
        </p:spPr>
        <p:txBody>
          <a:bodyPr wrap="square">
            <a:spAutoFit/>
          </a:bodyPr>
          <a:lstStyle/>
          <a:p>
            <a:pPr algn="just">
              <a:lnSpc>
                <a:spcPct val="115000"/>
              </a:lnSpc>
              <a:spcAft>
                <a:spcPts val="0"/>
              </a:spcAft>
            </a:pP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Pacto</a:t>
            </a:r>
            <a:r>
              <a:rPr lang="it-IT" dirty="0">
                <a:solidFill>
                  <a:schemeClr val="tx2"/>
                </a:solidFill>
                <a:latin typeface="+mj-lt"/>
                <a:ea typeface="+mj-ea"/>
                <a:cs typeface="+mj-cs"/>
              </a:rPr>
              <a:t> Europeo para la </a:t>
            </a:r>
            <a:r>
              <a:rPr lang="it-IT" dirty="0" err="1">
                <a:solidFill>
                  <a:schemeClr val="tx2"/>
                </a:solidFill>
                <a:latin typeface="+mj-lt"/>
                <a:ea typeface="+mj-ea"/>
                <a:cs typeface="+mj-cs"/>
              </a:rPr>
              <a:t>Juventud</a:t>
            </a:r>
            <a:r>
              <a:rPr lang="it-IT" dirty="0">
                <a:solidFill>
                  <a:schemeClr val="tx2"/>
                </a:solidFill>
                <a:latin typeface="+mj-lt"/>
                <a:ea typeface="+mj-ea"/>
                <a:cs typeface="+mj-cs"/>
              </a:rPr>
              <a:t>, </a:t>
            </a:r>
            <a:r>
              <a:rPr lang="it-IT" dirty="0" err="1">
                <a:solidFill>
                  <a:schemeClr val="tx2"/>
                </a:solidFill>
                <a:latin typeface="+mj-lt"/>
                <a:ea typeface="+mj-ea"/>
                <a:cs typeface="+mj-cs"/>
              </a:rPr>
              <a:t>adoptado</a:t>
            </a:r>
            <a:r>
              <a:rPr lang="it-IT" dirty="0">
                <a:solidFill>
                  <a:schemeClr val="tx2"/>
                </a:solidFill>
                <a:latin typeface="+mj-lt"/>
                <a:ea typeface="+mj-ea"/>
                <a:cs typeface="+mj-cs"/>
              </a:rPr>
              <a:t> por </a:t>
            </a: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Consejo</a:t>
            </a:r>
            <a:r>
              <a:rPr lang="it-IT" dirty="0">
                <a:solidFill>
                  <a:schemeClr val="tx2"/>
                </a:solidFill>
                <a:latin typeface="+mj-lt"/>
                <a:ea typeface="+mj-ea"/>
                <a:cs typeface="+mj-cs"/>
              </a:rPr>
              <a:t> Europeo en 2005, </a:t>
            </a: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Consejo</a:t>
            </a:r>
            <a:r>
              <a:rPr lang="it-IT" dirty="0">
                <a:solidFill>
                  <a:schemeClr val="tx2"/>
                </a:solidFill>
                <a:latin typeface="+mj-lt"/>
                <a:ea typeface="+mj-ea"/>
                <a:cs typeface="+mj-cs"/>
              </a:rPr>
              <a:t> </a:t>
            </a:r>
            <a:r>
              <a:rPr lang="it-IT" dirty="0" err="1">
                <a:solidFill>
                  <a:schemeClr val="tx2"/>
                </a:solidFill>
                <a:latin typeface="+mj-lt"/>
                <a:ea typeface="+mj-ea"/>
                <a:cs typeface="+mj-cs"/>
              </a:rPr>
              <a:t>invitó</a:t>
            </a:r>
            <a:r>
              <a:rPr lang="it-IT" dirty="0">
                <a:solidFill>
                  <a:schemeClr val="tx2"/>
                </a:solidFill>
                <a:latin typeface="+mj-lt"/>
                <a:ea typeface="+mj-ea"/>
                <a:cs typeface="+mj-cs"/>
              </a:rPr>
              <a:t> a la UE y a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en-US" dirty="0" err="1">
                <a:solidFill>
                  <a:schemeClr val="tx2"/>
                </a:solidFill>
                <a:latin typeface="+mj-lt"/>
                <a:ea typeface="+mj-ea"/>
                <a:cs typeface="+mj-cs"/>
              </a:rPr>
              <a:t>Estados</a:t>
            </a:r>
            <a:r>
              <a:rPr lang="en-US" dirty="0">
                <a:solidFill>
                  <a:schemeClr val="tx2"/>
                </a:solidFill>
                <a:latin typeface="+mj-lt"/>
                <a:ea typeface="+mj-ea"/>
                <a:cs typeface="+mj-cs"/>
              </a:rPr>
              <a:t> </a:t>
            </a:r>
            <a:r>
              <a:rPr lang="en-US" dirty="0" err="1">
                <a:solidFill>
                  <a:schemeClr val="tx2"/>
                </a:solidFill>
                <a:latin typeface="+mj-lt"/>
                <a:ea typeface="+mj-ea"/>
                <a:cs typeface="+mj-cs"/>
              </a:rPr>
              <a:t>miembros</a:t>
            </a:r>
            <a:r>
              <a:rPr lang="en-US" dirty="0">
                <a:solidFill>
                  <a:schemeClr val="tx2"/>
                </a:solidFill>
                <a:latin typeface="+mj-lt"/>
                <a:ea typeface="+mj-ea"/>
                <a:cs typeface="+mj-cs"/>
              </a:rPr>
              <a:t> a </a:t>
            </a:r>
            <a:r>
              <a:rPr lang="en-US" dirty="0" err="1">
                <a:solidFill>
                  <a:schemeClr val="tx2"/>
                </a:solidFill>
                <a:latin typeface="+mj-lt"/>
                <a:ea typeface="+mj-ea"/>
                <a:cs typeface="+mj-cs"/>
              </a:rPr>
              <a:t>inspirarse</a:t>
            </a:r>
            <a:r>
              <a:rPr lang="en-US" dirty="0">
                <a:solidFill>
                  <a:schemeClr val="tx2"/>
                </a:solidFill>
                <a:latin typeface="+mj-lt"/>
                <a:ea typeface="+mj-ea"/>
                <a:cs typeface="+mj-cs"/>
              </a:rPr>
              <a:t> en </a:t>
            </a:r>
            <a:r>
              <a:rPr lang="en-US" dirty="0" err="1">
                <a:solidFill>
                  <a:schemeClr val="tx2"/>
                </a:solidFill>
                <a:latin typeface="+mj-lt"/>
                <a:ea typeface="+mj-ea"/>
                <a:cs typeface="+mj-cs"/>
              </a:rPr>
              <a:t>las</a:t>
            </a:r>
            <a:r>
              <a:rPr lang="en-US" dirty="0">
                <a:solidFill>
                  <a:schemeClr val="tx2"/>
                </a:solidFill>
                <a:latin typeface="+mj-lt"/>
                <a:ea typeface="+mj-ea"/>
                <a:cs typeface="+mj-cs"/>
              </a:rPr>
              <a:t> </a:t>
            </a:r>
            <a:r>
              <a:rPr lang="en-US" dirty="0" err="1">
                <a:solidFill>
                  <a:schemeClr val="tx2"/>
                </a:solidFill>
                <a:latin typeface="+mj-lt"/>
                <a:ea typeface="+mj-ea"/>
                <a:cs typeface="+mj-cs"/>
              </a:rPr>
              <a:t>siguientes</a:t>
            </a:r>
            <a:r>
              <a:rPr lang="en-US" dirty="0">
                <a:solidFill>
                  <a:schemeClr val="tx2"/>
                </a:solidFill>
                <a:latin typeface="+mj-lt"/>
                <a:ea typeface="+mj-ea"/>
                <a:cs typeface="+mj-cs"/>
              </a:rPr>
              <a:t> </a:t>
            </a:r>
            <a:r>
              <a:rPr lang="en-US" dirty="0" err="1">
                <a:solidFill>
                  <a:schemeClr val="tx2"/>
                </a:solidFill>
                <a:latin typeface="+mj-lt"/>
                <a:ea typeface="+mj-ea"/>
                <a:cs typeface="+mj-cs"/>
              </a:rPr>
              <a:t>líneas</a:t>
            </a:r>
            <a:r>
              <a:rPr lang="en-US" dirty="0">
                <a:solidFill>
                  <a:schemeClr val="tx2"/>
                </a:solidFill>
                <a:latin typeface="+mj-lt"/>
                <a:ea typeface="+mj-ea"/>
                <a:cs typeface="+mj-cs"/>
              </a:rPr>
              <a:t> de </a:t>
            </a:r>
            <a:r>
              <a:rPr lang="en-US" dirty="0" err="1">
                <a:solidFill>
                  <a:schemeClr val="tx2"/>
                </a:solidFill>
                <a:latin typeface="+mj-lt"/>
                <a:ea typeface="+mj-ea"/>
                <a:cs typeface="+mj-cs"/>
              </a:rPr>
              <a:t>actuación</a:t>
            </a:r>
            <a:r>
              <a:rPr lang="en-US" dirty="0">
                <a:solidFill>
                  <a:schemeClr val="tx2"/>
                </a:solidFill>
                <a:latin typeface="+mj-lt"/>
                <a:ea typeface="+mj-ea"/>
                <a:cs typeface="+mj-cs"/>
              </a:rPr>
              <a:t>:</a:t>
            </a:r>
            <a:endParaRPr lang="it-IT" dirty="0">
              <a:solidFill>
                <a:schemeClr val="tx2"/>
              </a:solidFill>
              <a:latin typeface="+mj-lt"/>
              <a:ea typeface="+mj-ea"/>
              <a:cs typeface="+mj-cs"/>
            </a:endParaRPr>
          </a:p>
        </p:txBody>
      </p:sp>
      <p:sp>
        <p:nvSpPr>
          <p:cNvPr id="6" name="Rettangolo 5"/>
          <p:cNvSpPr/>
          <p:nvPr/>
        </p:nvSpPr>
        <p:spPr>
          <a:xfrm>
            <a:off x="418945" y="3284984"/>
            <a:ext cx="8352928" cy="2640723"/>
          </a:xfrm>
          <a:prstGeom prst="rect">
            <a:avLst/>
          </a:prstGeom>
        </p:spPr>
        <p:txBody>
          <a:bodyPr wrap="square">
            <a:spAutoFit/>
          </a:bodyPr>
          <a:lstStyle/>
          <a:p>
            <a:pPr marL="342900" lvl="0" indent="-342900" algn="just">
              <a:lnSpc>
                <a:spcPct val="115000"/>
              </a:lnSpc>
              <a:spcAft>
                <a:spcPts val="0"/>
              </a:spcAft>
              <a:buFont typeface="+mj-lt"/>
              <a:buAutoNum type="arabicPeriod"/>
            </a:pPr>
            <a:r>
              <a:rPr lang="es-ES_tradnl" sz="1600" dirty="0">
                <a:solidFill>
                  <a:schemeClr val="tx2"/>
                </a:solidFill>
                <a:latin typeface="+mj-lt"/>
                <a:ea typeface="+mj-ea"/>
                <a:cs typeface="+mj-cs"/>
              </a:rPr>
              <a:t>garantizar un seguimiento particular de las políticas a favor de la inserción duradera delos jóvenes en el mercado laboral;</a:t>
            </a:r>
            <a:endParaRPr lang="it-IT" sz="1600" dirty="0">
              <a:solidFill>
                <a:schemeClr val="tx2"/>
              </a:solidFill>
              <a:latin typeface="+mj-lt"/>
              <a:ea typeface="+mj-ea"/>
              <a:cs typeface="+mj-cs"/>
            </a:endParaRPr>
          </a:p>
          <a:p>
            <a:pPr marL="342900" lvl="0" indent="-342900" algn="just">
              <a:lnSpc>
                <a:spcPct val="115000"/>
              </a:lnSpc>
              <a:spcAft>
                <a:spcPts val="0"/>
              </a:spcAft>
              <a:buFont typeface="+mj-lt"/>
              <a:buAutoNum type="arabicPeriod"/>
            </a:pPr>
            <a:r>
              <a:rPr lang="es-ES_tradnl" sz="1600" dirty="0">
                <a:solidFill>
                  <a:schemeClr val="tx2"/>
                </a:solidFill>
                <a:latin typeface="+mj-lt"/>
                <a:ea typeface="+mj-ea"/>
                <a:cs typeface="+mj-cs"/>
              </a:rPr>
              <a:t>tratar de lograr la progresión del empleo juvenil;</a:t>
            </a:r>
            <a:endParaRPr lang="it-IT" sz="1600" dirty="0">
              <a:solidFill>
                <a:schemeClr val="tx2"/>
              </a:solidFill>
              <a:latin typeface="+mj-lt"/>
              <a:ea typeface="+mj-ea"/>
              <a:cs typeface="+mj-cs"/>
            </a:endParaRPr>
          </a:p>
          <a:p>
            <a:pPr marL="342900" lvl="0" indent="-342900" algn="just">
              <a:lnSpc>
                <a:spcPct val="115000"/>
              </a:lnSpc>
              <a:spcAft>
                <a:spcPts val="0"/>
              </a:spcAft>
              <a:buFont typeface="+mj-lt"/>
              <a:buAutoNum type="arabicPeriod"/>
            </a:pPr>
            <a:r>
              <a:rPr lang="es-ES_tradnl" sz="1600" dirty="0">
                <a:solidFill>
                  <a:schemeClr val="tx2"/>
                </a:solidFill>
                <a:latin typeface="+mj-lt"/>
                <a:ea typeface="+mj-ea"/>
                <a:cs typeface="+mj-cs"/>
              </a:rPr>
              <a:t>dar prioridad, en el maco de la política nacional de inclusión social, a la mejora de la situación de los jóvenes más vulnerables, en particular los afectados por la pobreza, así como a las iniciativas destinadas a impedir el fracaso escolar;</a:t>
            </a:r>
            <a:endParaRPr lang="it-IT" sz="1600" dirty="0">
              <a:solidFill>
                <a:schemeClr val="tx2"/>
              </a:solidFill>
              <a:latin typeface="+mj-lt"/>
              <a:ea typeface="+mj-ea"/>
              <a:cs typeface="+mj-cs"/>
            </a:endParaRPr>
          </a:p>
          <a:p>
            <a:pPr marL="342900" lvl="0" indent="-342900" algn="just">
              <a:lnSpc>
                <a:spcPct val="115000"/>
              </a:lnSpc>
              <a:spcAft>
                <a:spcPts val="0"/>
              </a:spcAft>
              <a:buFont typeface="+mj-lt"/>
              <a:buAutoNum type="arabicPeriod"/>
            </a:pPr>
            <a:r>
              <a:rPr lang="es-ES_tradnl" sz="1600" dirty="0">
                <a:solidFill>
                  <a:schemeClr val="tx2"/>
                </a:solidFill>
                <a:latin typeface="+mj-lt"/>
                <a:ea typeface="+mj-ea"/>
                <a:cs typeface="+mj-cs"/>
              </a:rPr>
              <a:t>invitar a los patronos y a las empresas a que den pruebas de responsabilidad social en el ámbito de la inserción profesional de los jóvenes.</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1160145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468313" y="260350"/>
            <a:ext cx="65516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it-IT" sz="2000" b="1" dirty="0" err="1" smtClean="0">
                <a:solidFill>
                  <a:srgbClr val="FF6600"/>
                </a:solidFill>
                <a:effectLst>
                  <a:outerShdw blurRad="38100" dist="38100" dir="2700000" algn="tl">
                    <a:srgbClr val="000000">
                      <a:alpha val="43137"/>
                    </a:srgbClr>
                  </a:outerShdw>
                </a:effectLst>
                <a:latin typeface="Calibri" pitchFamily="34" charset="0"/>
                <a:cs typeface="Calibri" pitchFamily="34" charset="0"/>
              </a:rPr>
              <a:t>Temas</a:t>
            </a:r>
            <a:endParaRPr lang="it-IT" sz="2000" b="1" dirty="0">
              <a:solidFill>
                <a:srgbClr val="FF6600"/>
              </a:solidFill>
              <a:effectLst>
                <a:outerShdw blurRad="38100" dist="38100" dir="2700000" algn="tl">
                  <a:srgbClr val="000000">
                    <a:alpha val="43137"/>
                  </a:srgbClr>
                </a:outerShdw>
              </a:effectLst>
              <a:latin typeface="Calibri" pitchFamily="34" charset="0"/>
              <a:cs typeface="Calibri" pitchFamily="34" charset="0"/>
            </a:endParaRPr>
          </a:p>
        </p:txBody>
      </p:sp>
      <p:sp>
        <p:nvSpPr>
          <p:cNvPr id="2" name="Rettangolo 1"/>
          <p:cNvSpPr/>
          <p:nvPr/>
        </p:nvSpPr>
        <p:spPr>
          <a:xfrm>
            <a:off x="551226" y="1346294"/>
            <a:ext cx="4528804" cy="400110"/>
          </a:xfrm>
          <a:prstGeom prst="rect">
            <a:avLst/>
          </a:prstGeom>
        </p:spPr>
        <p:txBody>
          <a:bodyPr wrap="none">
            <a:spAutoFit/>
          </a:bodyPr>
          <a:lstStyle/>
          <a:p>
            <a:r>
              <a:rPr lang="it-IT" sz="2000" dirty="0">
                <a:solidFill>
                  <a:schemeClr val="tx2"/>
                </a:solidFill>
                <a:latin typeface="+mj-lt"/>
                <a:ea typeface="+mj-ea"/>
                <a:cs typeface="+mj-cs"/>
              </a:rPr>
              <a:t>1. </a:t>
            </a:r>
            <a:r>
              <a:rPr lang="it-IT" sz="2000" dirty="0" err="1">
                <a:solidFill>
                  <a:schemeClr val="tx2"/>
                </a:solidFill>
                <a:latin typeface="+mj-lt"/>
                <a:ea typeface="+mj-ea"/>
                <a:cs typeface="+mj-cs"/>
              </a:rPr>
              <a:t>Análisis</a:t>
            </a:r>
            <a:r>
              <a:rPr lang="it-IT" sz="2000" dirty="0">
                <a:solidFill>
                  <a:schemeClr val="tx2"/>
                </a:solidFill>
                <a:latin typeface="+mj-lt"/>
                <a:ea typeface="+mj-ea"/>
                <a:cs typeface="+mj-cs"/>
              </a:rPr>
              <a:t> del  </a:t>
            </a:r>
            <a:r>
              <a:rPr lang="it-IT" sz="2000" dirty="0" err="1">
                <a:solidFill>
                  <a:schemeClr val="tx2"/>
                </a:solidFill>
                <a:latin typeface="+mj-lt"/>
                <a:ea typeface="+mj-ea"/>
                <a:cs typeface="+mj-cs"/>
              </a:rPr>
              <a:t>escenario</a:t>
            </a:r>
            <a:r>
              <a:rPr lang="it-IT" sz="2000" dirty="0">
                <a:solidFill>
                  <a:schemeClr val="tx2"/>
                </a:solidFill>
                <a:latin typeface="+mj-lt"/>
                <a:ea typeface="+mj-ea"/>
                <a:cs typeface="+mj-cs"/>
              </a:rPr>
              <a:t> en Europa</a:t>
            </a:r>
          </a:p>
        </p:txBody>
      </p:sp>
      <p:sp>
        <p:nvSpPr>
          <p:cNvPr id="5" name="Rettangolo 4"/>
          <p:cNvSpPr/>
          <p:nvPr/>
        </p:nvSpPr>
        <p:spPr>
          <a:xfrm>
            <a:off x="539095" y="2132856"/>
            <a:ext cx="7776864" cy="1015663"/>
          </a:xfrm>
          <a:prstGeom prst="rect">
            <a:avLst/>
          </a:prstGeom>
        </p:spPr>
        <p:txBody>
          <a:bodyPr wrap="square">
            <a:spAutoFit/>
          </a:bodyPr>
          <a:lstStyle/>
          <a:p>
            <a:pPr marL="269875" indent="-269875"/>
            <a:r>
              <a:rPr lang="it-IT" sz="2000" dirty="0">
                <a:solidFill>
                  <a:schemeClr val="tx2"/>
                </a:solidFill>
                <a:latin typeface="+mj-lt"/>
                <a:ea typeface="+mj-ea"/>
                <a:cs typeface="+mj-cs"/>
              </a:rPr>
              <a:t>2. </a:t>
            </a:r>
            <a:r>
              <a:rPr lang="it-IT" sz="2000" dirty="0" err="1">
                <a:solidFill>
                  <a:schemeClr val="tx2"/>
                </a:solidFill>
                <a:latin typeface="+mj-lt"/>
                <a:ea typeface="+mj-ea"/>
                <a:cs typeface="+mj-cs"/>
              </a:rPr>
              <a:t>Principales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líneas</a:t>
            </a:r>
            <a:r>
              <a:rPr lang="it-IT" sz="2000" dirty="0">
                <a:solidFill>
                  <a:schemeClr val="tx2"/>
                </a:solidFill>
                <a:latin typeface="+mj-lt"/>
                <a:ea typeface="+mj-ea"/>
                <a:cs typeface="+mj-cs"/>
              </a:rPr>
              <a:t> y </a:t>
            </a:r>
            <a:r>
              <a:rPr lang="it-IT" sz="2000" dirty="0" err="1">
                <a:solidFill>
                  <a:schemeClr val="tx2"/>
                </a:solidFill>
                <a:latin typeface="+mj-lt"/>
                <a:ea typeface="+mj-ea"/>
                <a:cs typeface="+mj-cs"/>
              </a:rPr>
              <a:t>tendencias</a:t>
            </a:r>
            <a:r>
              <a:rPr lang="it-IT" sz="2000" dirty="0">
                <a:solidFill>
                  <a:schemeClr val="tx2"/>
                </a:solidFill>
                <a:latin typeface="+mj-lt"/>
                <a:ea typeface="+mj-ea"/>
                <a:cs typeface="+mj-cs"/>
              </a:rPr>
              <a:t> de </a:t>
            </a:r>
            <a:r>
              <a:rPr lang="it-IT" sz="2000" dirty="0" err="1">
                <a:solidFill>
                  <a:schemeClr val="tx2"/>
                </a:solidFill>
                <a:latin typeface="+mj-lt"/>
                <a:ea typeface="+mj-ea"/>
                <a:cs typeface="+mj-cs"/>
              </a:rPr>
              <a:t>las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políticas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públicas</a:t>
            </a:r>
            <a:r>
              <a:rPr lang="it-IT" sz="2000" dirty="0">
                <a:solidFill>
                  <a:schemeClr val="tx2"/>
                </a:solidFill>
                <a:latin typeface="+mj-lt"/>
                <a:ea typeface="+mj-ea"/>
                <a:cs typeface="+mj-cs"/>
              </a:rPr>
              <a:t> de </a:t>
            </a:r>
            <a:r>
              <a:rPr lang="it-IT" sz="2000" dirty="0" smtClean="0">
                <a:solidFill>
                  <a:schemeClr val="tx2"/>
                </a:solidFill>
                <a:latin typeface="+mj-lt"/>
                <a:ea typeface="+mj-ea"/>
                <a:cs typeface="+mj-cs"/>
              </a:rPr>
              <a:t>  Europa  </a:t>
            </a:r>
            <a:r>
              <a:rPr lang="it-IT" sz="2000" dirty="0">
                <a:solidFill>
                  <a:schemeClr val="tx2"/>
                </a:solidFill>
                <a:latin typeface="+mj-lt"/>
                <a:ea typeface="+mj-ea"/>
                <a:cs typeface="+mj-cs"/>
              </a:rPr>
              <a:t>para incentivar la </a:t>
            </a:r>
            <a:r>
              <a:rPr lang="it-IT" sz="2000" dirty="0" err="1">
                <a:solidFill>
                  <a:schemeClr val="tx2"/>
                </a:solidFill>
                <a:latin typeface="+mj-lt"/>
                <a:ea typeface="+mj-ea"/>
                <a:cs typeface="+mj-cs"/>
              </a:rPr>
              <a:t>transición</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escuela</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trabajo</a:t>
            </a:r>
            <a:r>
              <a:rPr lang="it-IT" sz="2000" dirty="0">
                <a:solidFill>
                  <a:schemeClr val="tx2"/>
                </a:solidFill>
                <a:latin typeface="+mj-lt"/>
                <a:ea typeface="+mj-ea"/>
                <a:cs typeface="+mj-cs"/>
              </a:rPr>
              <a:t> y </a:t>
            </a:r>
            <a:r>
              <a:rPr lang="it-IT" sz="2000" dirty="0" err="1">
                <a:solidFill>
                  <a:schemeClr val="tx2"/>
                </a:solidFill>
                <a:latin typeface="+mj-lt"/>
                <a:ea typeface="+mj-ea"/>
                <a:cs typeface="+mj-cs"/>
              </a:rPr>
              <a:t>el</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empleo</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juvenil</a:t>
            </a:r>
            <a:r>
              <a:rPr lang="it-IT" dirty="0"/>
              <a:t>	</a:t>
            </a:r>
          </a:p>
        </p:txBody>
      </p:sp>
      <p:sp>
        <p:nvSpPr>
          <p:cNvPr id="6" name="Rettangolo 5"/>
          <p:cNvSpPr/>
          <p:nvPr/>
        </p:nvSpPr>
        <p:spPr>
          <a:xfrm>
            <a:off x="539095" y="3244334"/>
            <a:ext cx="5109091" cy="400110"/>
          </a:xfrm>
          <a:prstGeom prst="rect">
            <a:avLst/>
          </a:prstGeom>
        </p:spPr>
        <p:txBody>
          <a:bodyPr wrap="none">
            <a:spAutoFit/>
          </a:bodyPr>
          <a:lstStyle/>
          <a:p>
            <a:r>
              <a:rPr lang="it-IT" sz="2000" dirty="0">
                <a:solidFill>
                  <a:schemeClr val="tx2"/>
                </a:solidFill>
                <a:latin typeface="+mj-lt"/>
                <a:ea typeface="+mj-ea"/>
                <a:cs typeface="+mj-cs"/>
              </a:rPr>
              <a:t>3. </a:t>
            </a:r>
            <a:r>
              <a:rPr lang="it-IT" sz="2000" dirty="0" err="1">
                <a:solidFill>
                  <a:schemeClr val="tx2"/>
                </a:solidFill>
                <a:latin typeface="+mj-lt"/>
                <a:ea typeface="+mj-ea"/>
                <a:cs typeface="+mj-cs"/>
              </a:rPr>
              <a:t>Desafíos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comunes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regionales</a:t>
            </a:r>
            <a:r>
              <a:rPr lang="it-IT" sz="2000" dirty="0">
                <a:solidFill>
                  <a:schemeClr val="tx2"/>
                </a:solidFill>
                <a:latin typeface="+mj-lt"/>
                <a:ea typeface="+mj-ea"/>
                <a:cs typeface="+mj-cs"/>
              </a:rPr>
              <a:t>: Europa</a:t>
            </a:r>
          </a:p>
        </p:txBody>
      </p:sp>
      <p:sp>
        <p:nvSpPr>
          <p:cNvPr id="7" name="Rettangolo 6"/>
          <p:cNvSpPr/>
          <p:nvPr/>
        </p:nvSpPr>
        <p:spPr>
          <a:xfrm>
            <a:off x="539552" y="3870471"/>
            <a:ext cx="7992119" cy="707886"/>
          </a:xfrm>
          <a:prstGeom prst="rect">
            <a:avLst/>
          </a:prstGeom>
        </p:spPr>
        <p:txBody>
          <a:bodyPr wrap="square">
            <a:spAutoFit/>
          </a:bodyPr>
          <a:lstStyle/>
          <a:p>
            <a:pPr marL="269875" indent="-269875"/>
            <a:r>
              <a:rPr lang="it-IT" dirty="0" smtClean="0"/>
              <a:t>4. </a:t>
            </a:r>
            <a:r>
              <a:rPr lang="it-IT" sz="2000" dirty="0" err="1">
                <a:solidFill>
                  <a:schemeClr val="tx2"/>
                </a:solidFill>
                <a:latin typeface="+mj-lt"/>
                <a:ea typeface="+mj-ea"/>
                <a:cs typeface="+mj-cs"/>
              </a:rPr>
              <a:t>Principales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modelos</a:t>
            </a:r>
            <a:r>
              <a:rPr lang="it-IT" sz="2000" dirty="0">
                <a:solidFill>
                  <a:schemeClr val="tx2"/>
                </a:solidFill>
                <a:latin typeface="+mj-lt"/>
                <a:ea typeface="+mj-ea"/>
                <a:cs typeface="+mj-cs"/>
              </a:rPr>
              <a:t> y </a:t>
            </a:r>
            <a:r>
              <a:rPr lang="it-IT" sz="2000" dirty="0" err="1">
                <a:solidFill>
                  <a:schemeClr val="tx2"/>
                </a:solidFill>
                <a:latin typeface="+mj-lt"/>
                <a:ea typeface="+mj-ea"/>
                <a:cs typeface="+mj-cs"/>
              </a:rPr>
              <a:t>experiencias</a:t>
            </a:r>
            <a:r>
              <a:rPr lang="it-IT" sz="2000" dirty="0">
                <a:solidFill>
                  <a:schemeClr val="tx2"/>
                </a:solidFill>
                <a:latin typeface="+mj-lt"/>
                <a:ea typeface="+mj-ea"/>
                <a:cs typeface="+mj-cs"/>
              </a:rPr>
              <a:t> de </a:t>
            </a:r>
            <a:r>
              <a:rPr lang="it-IT" sz="2000" dirty="0" err="1">
                <a:solidFill>
                  <a:schemeClr val="tx2"/>
                </a:solidFill>
                <a:latin typeface="+mj-lt"/>
                <a:ea typeface="+mj-ea"/>
                <a:cs typeface="+mj-cs"/>
              </a:rPr>
              <a:t>políticas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públicas</a:t>
            </a:r>
            <a:r>
              <a:rPr lang="it-IT" sz="2000" dirty="0">
                <a:solidFill>
                  <a:schemeClr val="tx2"/>
                </a:solidFill>
                <a:latin typeface="+mj-lt"/>
                <a:ea typeface="+mj-ea"/>
                <a:cs typeface="+mj-cs"/>
              </a:rPr>
              <a:t> </a:t>
            </a:r>
            <a:r>
              <a:rPr lang="it-IT" sz="2000" dirty="0" err="1">
                <a:solidFill>
                  <a:schemeClr val="tx2"/>
                </a:solidFill>
                <a:latin typeface="+mj-lt"/>
                <a:ea typeface="+mj-ea"/>
                <a:cs typeface="+mj-cs"/>
              </a:rPr>
              <a:t>nacionales</a:t>
            </a:r>
            <a:endParaRPr lang="it-IT" sz="2000" dirty="0">
              <a:solidFill>
                <a:schemeClr val="tx2"/>
              </a:solidFill>
              <a:latin typeface="+mj-lt"/>
              <a:ea typeface="+mj-ea"/>
              <a:cs typeface="+mj-cs"/>
            </a:endParaRPr>
          </a:p>
        </p:txBody>
      </p:sp>
      <p:sp>
        <p:nvSpPr>
          <p:cNvPr id="8" name="Rettangolo 7"/>
          <p:cNvSpPr/>
          <p:nvPr/>
        </p:nvSpPr>
        <p:spPr>
          <a:xfrm>
            <a:off x="895725" y="4797152"/>
            <a:ext cx="1816523" cy="707886"/>
          </a:xfrm>
          <a:prstGeom prst="rect">
            <a:avLst/>
          </a:prstGeom>
        </p:spPr>
        <p:txBody>
          <a:bodyPr wrap="none">
            <a:spAutoFit/>
          </a:bodyPr>
          <a:lstStyle/>
          <a:p>
            <a:r>
              <a:rPr lang="it-IT" sz="2000" dirty="0">
                <a:solidFill>
                  <a:schemeClr val="tx2"/>
                </a:solidFill>
                <a:latin typeface="+mj-lt"/>
                <a:ea typeface="+mj-ea"/>
                <a:cs typeface="+mj-cs"/>
              </a:rPr>
              <a:t>4.1 </a:t>
            </a:r>
            <a:r>
              <a:rPr lang="it-IT" sz="2000" dirty="0" err="1">
                <a:solidFill>
                  <a:schemeClr val="tx2"/>
                </a:solidFill>
                <a:latin typeface="+mj-lt"/>
                <a:ea typeface="+mj-ea"/>
                <a:cs typeface="+mj-cs"/>
              </a:rPr>
              <a:t>Alemania</a:t>
            </a:r>
            <a:endParaRPr lang="it-IT" sz="2000" dirty="0">
              <a:solidFill>
                <a:schemeClr val="tx2"/>
              </a:solidFill>
              <a:latin typeface="+mj-lt"/>
              <a:ea typeface="+mj-ea"/>
              <a:cs typeface="+mj-cs"/>
            </a:endParaRPr>
          </a:p>
          <a:p>
            <a:r>
              <a:rPr lang="en-US" sz="2000" dirty="0">
                <a:solidFill>
                  <a:schemeClr val="tx2"/>
                </a:solidFill>
                <a:latin typeface="+mj-lt"/>
                <a:ea typeface="+mj-ea"/>
                <a:cs typeface="+mj-cs"/>
              </a:rPr>
              <a:t>4.2 </a:t>
            </a:r>
            <a:r>
              <a:rPr lang="en-US" sz="2000" dirty="0" err="1">
                <a:solidFill>
                  <a:schemeClr val="tx2"/>
                </a:solidFill>
                <a:latin typeface="+mj-lt"/>
                <a:ea typeface="+mj-ea"/>
                <a:cs typeface="+mj-cs"/>
              </a:rPr>
              <a:t>Francia</a:t>
            </a:r>
            <a:endParaRPr lang="it-IT" sz="2000" dirty="0">
              <a:solidFill>
                <a:schemeClr val="tx2"/>
              </a:solidFill>
              <a:latin typeface="+mj-lt"/>
              <a:ea typeface="+mj-ea"/>
              <a:cs typeface="+mj-cs"/>
            </a:endParaRPr>
          </a:p>
        </p:txBody>
      </p:sp>
      <p:sp>
        <p:nvSpPr>
          <p:cNvPr id="9" name="Rettangolo 8"/>
          <p:cNvSpPr/>
          <p:nvPr/>
        </p:nvSpPr>
        <p:spPr>
          <a:xfrm>
            <a:off x="570314" y="5624438"/>
            <a:ext cx="2117887" cy="400110"/>
          </a:xfrm>
          <a:prstGeom prst="rect">
            <a:avLst/>
          </a:prstGeom>
        </p:spPr>
        <p:txBody>
          <a:bodyPr wrap="none">
            <a:spAutoFit/>
          </a:bodyPr>
          <a:lstStyle/>
          <a:p>
            <a:r>
              <a:rPr lang="en-US" sz="2000" dirty="0">
                <a:solidFill>
                  <a:schemeClr val="tx2"/>
                </a:solidFill>
                <a:latin typeface="+mj-lt"/>
                <a:ea typeface="+mj-ea"/>
                <a:cs typeface="+mj-cs"/>
              </a:rPr>
              <a:t>5. </a:t>
            </a:r>
            <a:r>
              <a:rPr lang="en-US" sz="2000" dirty="0" err="1" smtClean="0">
                <a:solidFill>
                  <a:schemeClr val="tx2"/>
                </a:solidFill>
                <a:latin typeface="+mj-lt"/>
                <a:ea typeface="+mj-ea"/>
                <a:cs typeface="+mj-cs"/>
              </a:rPr>
              <a:t>Conclusiones</a:t>
            </a:r>
            <a:endParaRPr lang="it-IT" sz="20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1124744"/>
            <a:ext cx="8280920" cy="1366528"/>
          </a:xfrm>
          <a:prstGeom prst="rect">
            <a:avLst/>
          </a:prstGeom>
        </p:spPr>
        <p:txBody>
          <a:bodyPr wrap="square">
            <a:spAutoFit/>
          </a:bodyPr>
          <a:lstStyle/>
          <a:p>
            <a:pPr algn="just">
              <a:lnSpc>
                <a:spcPct val="115000"/>
              </a:lnSpc>
              <a:spcAft>
                <a:spcPts val="0"/>
              </a:spcAft>
            </a:pPr>
            <a:r>
              <a:rPr lang="it-IT" dirty="0">
                <a:solidFill>
                  <a:schemeClr val="tx2"/>
                </a:solidFill>
                <a:latin typeface="+mj-lt"/>
                <a:ea typeface="+mj-ea"/>
                <a:cs typeface="+mj-cs"/>
              </a:rPr>
              <a:t>La </a:t>
            </a:r>
            <a:r>
              <a:rPr lang="it-IT" dirty="0" err="1" smtClean="0">
                <a:solidFill>
                  <a:schemeClr val="tx2"/>
                </a:solidFill>
                <a:latin typeface="+mj-lt"/>
                <a:ea typeface="+mj-ea"/>
                <a:cs typeface="+mj-cs"/>
              </a:rPr>
              <a:t>Estrategia</a:t>
            </a:r>
            <a:r>
              <a:rPr lang="it-IT" dirty="0" smtClean="0">
                <a:solidFill>
                  <a:schemeClr val="tx2"/>
                </a:solidFill>
                <a:latin typeface="+mj-lt"/>
                <a:ea typeface="+mj-ea"/>
                <a:cs typeface="+mj-cs"/>
              </a:rPr>
              <a:t> </a:t>
            </a:r>
            <a:r>
              <a:rPr lang="it-IT" b="1" dirty="0">
                <a:solidFill>
                  <a:srgbClr val="FF9933"/>
                </a:solidFill>
                <a:effectLst>
                  <a:outerShdw blurRad="38100" dist="38100" dir="2700000" algn="tl">
                    <a:srgbClr val="000000">
                      <a:alpha val="43137"/>
                    </a:srgbClr>
                  </a:outerShdw>
                </a:effectLst>
                <a:latin typeface="+mj-lt"/>
                <a:ea typeface="+mj-ea"/>
                <a:cs typeface="+mj-cs"/>
              </a:rPr>
              <a:t>Europa 2020</a:t>
            </a:r>
            <a:r>
              <a:rPr lang="it-IT" dirty="0">
                <a:solidFill>
                  <a:schemeClr val="tx2"/>
                </a:solidFill>
                <a:latin typeface="+mj-lt"/>
                <a:ea typeface="+mj-ea"/>
                <a:cs typeface="+mj-cs"/>
              </a:rPr>
              <a:t>, </a:t>
            </a:r>
            <a:r>
              <a:rPr lang="it-IT" dirty="0" err="1">
                <a:solidFill>
                  <a:schemeClr val="tx2"/>
                </a:solidFill>
                <a:latin typeface="+mj-lt"/>
                <a:ea typeface="+mj-ea"/>
                <a:cs typeface="+mj-cs"/>
              </a:rPr>
              <a:t>que</a:t>
            </a:r>
            <a:r>
              <a:rPr lang="it-IT" dirty="0">
                <a:solidFill>
                  <a:schemeClr val="tx2"/>
                </a:solidFill>
                <a:latin typeface="+mj-lt"/>
                <a:ea typeface="+mj-ea"/>
                <a:cs typeface="+mj-cs"/>
              </a:rPr>
              <a:t> </a:t>
            </a:r>
            <a:r>
              <a:rPr lang="it-IT" dirty="0" err="1">
                <a:solidFill>
                  <a:schemeClr val="tx2"/>
                </a:solidFill>
                <a:latin typeface="+mj-lt"/>
                <a:ea typeface="+mj-ea"/>
                <a:cs typeface="+mj-cs"/>
              </a:rPr>
              <a:t>ofrecerá</a:t>
            </a:r>
            <a:r>
              <a:rPr lang="it-IT" dirty="0">
                <a:solidFill>
                  <a:schemeClr val="tx2"/>
                </a:solidFill>
                <a:latin typeface="+mj-lt"/>
                <a:ea typeface="+mj-ea"/>
                <a:cs typeface="+mj-cs"/>
              </a:rPr>
              <a:t> </a:t>
            </a:r>
            <a:r>
              <a:rPr lang="it-IT" dirty="0" err="1">
                <a:solidFill>
                  <a:schemeClr val="tx2"/>
                </a:solidFill>
                <a:latin typeface="+mj-lt"/>
                <a:ea typeface="+mj-ea"/>
                <a:cs typeface="+mj-cs"/>
              </a:rPr>
              <a:t>las</a:t>
            </a:r>
            <a:r>
              <a:rPr lang="it-IT" dirty="0">
                <a:solidFill>
                  <a:schemeClr val="tx2"/>
                </a:solidFill>
                <a:latin typeface="+mj-lt"/>
                <a:ea typeface="+mj-ea"/>
                <a:cs typeface="+mj-cs"/>
              </a:rPr>
              <a:t> </a:t>
            </a:r>
            <a:r>
              <a:rPr lang="it-IT" dirty="0" err="1">
                <a:solidFill>
                  <a:schemeClr val="tx2"/>
                </a:solidFill>
                <a:latin typeface="+mj-lt"/>
                <a:ea typeface="+mj-ea"/>
                <a:cs typeface="+mj-cs"/>
              </a:rPr>
              <a:t>orientaciones</a:t>
            </a:r>
            <a:r>
              <a:rPr lang="it-IT" dirty="0">
                <a:solidFill>
                  <a:schemeClr val="tx2"/>
                </a:solidFill>
                <a:latin typeface="+mj-lt"/>
                <a:ea typeface="+mj-ea"/>
                <a:cs typeface="+mj-cs"/>
              </a:rPr>
              <a:t> de </a:t>
            </a:r>
            <a:r>
              <a:rPr lang="it-IT" dirty="0" err="1">
                <a:solidFill>
                  <a:schemeClr val="tx2"/>
                </a:solidFill>
                <a:latin typeface="+mj-lt"/>
                <a:ea typeface="+mj-ea"/>
                <a:cs typeface="+mj-cs"/>
              </a:rPr>
              <a:t>política</a:t>
            </a:r>
            <a:r>
              <a:rPr lang="it-IT" dirty="0">
                <a:solidFill>
                  <a:schemeClr val="tx2"/>
                </a:solidFill>
                <a:latin typeface="+mj-lt"/>
                <a:ea typeface="+mj-ea"/>
                <a:cs typeface="+mj-cs"/>
              </a:rPr>
              <a:t> para la UE en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años</a:t>
            </a:r>
            <a:r>
              <a:rPr lang="it-IT" dirty="0">
                <a:solidFill>
                  <a:schemeClr val="tx2"/>
                </a:solidFill>
                <a:latin typeface="+mj-lt"/>
                <a:ea typeface="+mj-ea"/>
                <a:cs typeface="+mj-cs"/>
              </a:rPr>
              <a:t> </a:t>
            </a:r>
            <a:r>
              <a:rPr lang="it-IT" dirty="0" err="1">
                <a:solidFill>
                  <a:schemeClr val="tx2"/>
                </a:solidFill>
                <a:latin typeface="+mj-lt"/>
                <a:ea typeface="+mj-ea"/>
                <a:cs typeface="+mj-cs"/>
              </a:rPr>
              <a:t>venideros</a:t>
            </a:r>
            <a:r>
              <a:rPr lang="it-IT" dirty="0">
                <a:solidFill>
                  <a:schemeClr val="tx2"/>
                </a:solidFill>
                <a:latin typeface="+mj-lt"/>
                <a:ea typeface="+mj-ea"/>
                <a:cs typeface="+mj-cs"/>
              </a:rPr>
              <a:t>, </a:t>
            </a:r>
            <a:r>
              <a:rPr lang="it-IT" dirty="0" err="1">
                <a:solidFill>
                  <a:schemeClr val="tx2"/>
                </a:solidFill>
                <a:latin typeface="+mj-lt"/>
                <a:ea typeface="+mj-ea"/>
                <a:cs typeface="+mj-cs"/>
              </a:rPr>
              <a:t>hace</a:t>
            </a:r>
            <a:r>
              <a:rPr lang="it-IT" dirty="0">
                <a:solidFill>
                  <a:schemeClr val="tx2"/>
                </a:solidFill>
                <a:latin typeface="+mj-lt"/>
                <a:ea typeface="+mj-ea"/>
                <a:cs typeface="+mj-cs"/>
              </a:rPr>
              <a:t> </a:t>
            </a:r>
            <a:r>
              <a:rPr lang="it-IT" dirty="0" err="1">
                <a:solidFill>
                  <a:schemeClr val="tx2"/>
                </a:solidFill>
                <a:latin typeface="+mj-lt"/>
                <a:ea typeface="+mj-ea"/>
                <a:cs typeface="+mj-cs"/>
              </a:rPr>
              <a:t>referencia</a:t>
            </a:r>
            <a:r>
              <a:rPr lang="it-IT" dirty="0">
                <a:solidFill>
                  <a:schemeClr val="tx2"/>
                </a:solidFill>
                <a:latin typeface="+mj-lt"/>
                <a:ea typeface="+mj-ea"/>
                <a:cs typeface="+mj-cs"/>
              </a:rPr>
              <a:t> </a:t>
            </a:r>
            <a:r>
              <a:rPr lang="it-IT" dirty="0" err="1">
                <a:solidFill>
                  <a:schemeClr val="tx2"/>
                </a:solidFill>
                <a:latin typeface="+mj-lt"/>
                <a:ea typeface="+mj-ea"/>
                <a:cs typeface="+mj-cs"/>
              </a:rPr>
              <a:t>explícita</a:t>
            </a:r>
            <a:r>
              <a:rPr lang="it-IT" dirty="0">
                <a:solidFill>
                  <a:schemeClr val="tx2"/>
                </a:solidFill>
                <a:latin typeface="+mj-lt"/>
                <a:ea typeface="+mj-ea"/>
                <a:cs typeface="+mj-cs"/>
              </a:rPr>
              <a:t> al aumento de </a:t>
            </a:r>
            <a:r>
              <a:rPr lang="it-IT" dirty="0" err="1">
                <a:solidFill>
                  <a:schemeClr val="tx2"/>
                </a:solidFill>
                <a:latin typeface="+mj-lt"/>
                <a:ea typeface="+mj-ea"/>
                <a:cs typeface="+mj-cs"/>
              </a:rPr>
              <a:t>las</a:t>
            </a:r>
            <a:r>
              <a:rPr lang="it-IT" dirty="0">
                <a:solidFill>
                  <a:schemeClr val="tx2"/>
                </a:solidFill>
                <a:latin typeface="+mj-lt"/>
                <a:ea typeface="+mj-ea"/>
                <a:cs typeface="+mj-cs"/>
              </a:rPr>
              <a:t> </a:t>
            </a:r>
            <a:r>
              <a:rPr lang="it-IT" dirty="0" err="1">
                <a:solidFill>
                  <a:schemeClr val="tx2"/>
                </a:solidFill>
                <a:latin typeface="+mj-lt"/>
                <a:ea typeface="+mj-ea"/>
                <a:cs typeface="+mj-cs"/>
              </a:rPr>
              <a:t>tasas</a:t>
            </a:r>
            <a:r>
              <a:rPr lang="it-IT" dirty="0">
                <a:solidFill>
                  <a:schemeClr val="tx2"/>
                </a:solidFill>
                <a:latin typeface="+mj-lt"/>
                <a:ea typeface="+mj-ea"/>
                <a:cs typeface="+mj-cs"/>
              </a:rPr>
              <a:t> de </a:t>
            </a:r>
            <a:r>
              <a:rPr lang="it-IT" dirty="0" err="1">
                <a:solidFill>
                  <a:schemeClr val="tx2"/>
                </a:solidFill>
                <a:latin typeface="+mj-lt"/>
                <a:ea typeface="+mj-ea"/>
                <a:cs typeface="+mj-cs"/>
              </a:rPr>
              <a:t>empleo</a:t>
            </a:r>
            <a:r>
              <a:rPr lang="it-IT" dirty="0">
                <a:solidFill>
                  <a:schemeClr val="tx2"/>
                </a:solidFill>
                <a:latin typeface="+mj-lt"/>
                <a:ea typeface="+mj-ea"/>
                <a:cs typeface="+mj-cs"/>
              </a:rPr>
              <a:t> en </a:t>
            </a:r>
            <a:r>
              <a:rPr lang="it-IT" dirty="0" err="1">
                <a:solidFill>
                  <a:schemeClr val="tx2"/>
                </a:solidFill>
                <a:latin typeface="+mj-lt"/>
                <a:ea typeface="+mj-ea"/>
                <a:cs typeface="+mj-cs"/>
              </a:rPr>
              <a:t>todos</a:t>
            </a:r>
            <a:r>
              <a:rPr lang="it-IT" dirty="0">
                <a:solidFill>
                  <a:schemeClr val="tx2"/>
                </a:solidFill>
                <a:latin typeface="+mj-lt"/>
                <a:ea typeface="+mj-ea"/>
                <a:cs typeface="+mj-cs"/>
              </a:rPr>
              <a:t>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grupos</a:t>
            </a:r>
            <a:r>
              <a:rPr lang="it-IT" dirty="0">
                <a:solidFill>
                  <a:schemeClr val="tx2"/>
                </a:solidFill>
                <a:latin typeface="+mj-lt"/>
                <a:ea typeface="+mj-ea"/>
                <a:cs typeface="+mj-cs"/>
              </a:rPr>
              <a:t> de </a:t>
            </a:r>
            <a:r>
              <a:rPr lang="it-IT" dirty="0" err="1">
                <a:solidFill>
                  <a:schemeClr val="tx2"/>
                </a:solidFill>
                <a:latin typeface="+mj-lt"/>
                <a:ea typeface="+mj-ea"/>
                <a:cs typeface="+mj-cs"/>
              </a:rPr>
              <a:t>edad</a:t>
            </a:r>
            <a:r>
              <a:rPr lang="it-IT" dirty="0">
                <a:solidFill>
                  <a:schemeClr val="tx2"/>
                </a:solidFill>
                <a:latin typeface="+mj-lt"/>
                <a:ea typeface="+mj-ea"/>
                <a:cs typeface="+mj-cs"/>
              </a:rPr>
              <a:t>, en </a:t>
            </a:r>
            <a:r>
              <a:rPr lang="it-IT" dirty="0" err="1">
                <a:solidFill>
                  <a:schemeClr val="tx2"/>
                </a:solidFill>
                <a:latin typeface="+mj-lt"/>
                <a:ea typeface="+mj-ea"/>
                <a:cs typeface="+mj-cs"/>
              </a:rPr>
              <a:t>particular</a:t>
            </a:r>
            <a:r>
              <a:rPr lang="it-IT" dirty="0">
                <a:solidFill>
                  <a:schemeClr val="tx2"/>
                </a:solidFill>
                <a:latin typeface="+mj-lt"/>
                <a:ea typeface="+mj-ea"/>
                <a:cs typeface="+mj-cs"/>
              </a:rPr>
              <a:t>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jóvenes</a:t>
            </a:r>
            <a:r>
              <a:rPr lang="it-IT" dirty="0">
                <a:solidFill>
                  <a:schemeClr val="tx2"/>
                </a:solidFill>
                <a:latin typeface="+mj-lt"/>
                <a:ea typeface="+mj-ea"/>
                <a:cs typeface="+mj-cs"/>
              </a:rPr>
              <a:t>. </a:t>
            </a:r>
          </a:p>
        </p:txBody>
      </p:sp>
      <p:sp>
        <p:nvSpPr>
          <p:cNvPr id="5" name="Rettangolo 4"/>
          <p:cNvSpPr/>
          <p:nvPr/>
        </p:nvSpPr>
        <p:spPr>
          <a:xfrm>
            <a:off x="391414" y="2462867"/>
            <a:ext cx="8208912" cy="2003625"/>
          </a:xfrm>
          <a:prstGeom prst="rect">
            <a:avLst/>
          </a:prstGeom>
        </p:spPr>
        <p:txBody>
          <a:bodyPr wrap="square">
            <a:spAutoFit/>
          </a:bodyPr>
          <a:lstStyle/>
          <a:p>
            <a:pPr algn="just">
              <a:lnSpc>
                <a:spcPct val="115000"/>
              </a:lnSpc>
              <a:spcAft>
                <a:spcPts val="0"/>
              </a:spcAft>
            </a:pPr>
            <a:r>
              <a:rPr lang="it-IT" dirty="0">
                <a:solidFill>
                  <a:schemeClr val="tx2"/>
                </a:solidFill>
                <a:latin typeface="+mj-lt"/>
                <a:ea typeface="+mj-ea"/>
                <a:cs typeface="+mj-cs"/>
              </a:rPr>
              <a:t>Con su </a:t>
            </a:r>
            <a:r>
              <a:rPr lang="it-IT" dirty="0" err="1">
                <a:solidFill>
                  <a:schemeClr val="tx2"/>
                </a:solidFill>
                <a:latin typeface="+mj-lt"/>
                <a:ea typeface="+mj-ea"/>
                <a:cs typeface="+mj-cs"/>
              </a:rPr>
              <a:t>iniciativa</a:t>
            </a:r>
            <a:r>
              <a:rPr lang="it-IT" dirty="0">
                <a:solidFill>
                  <a:schemeClr val="tx2"/>
                </a:solidFill>
                <a:latin typeface="+mj-lt"/>
                <a:ea typeface="+mj-ea"/>
                <a:cs typeface="+mj-cs"/>
              </a:rPr>
              <a:t> </a:t>
            </a:r>
            <a:r>
              <a:rPr lang="it-IT" dirty="0" err="1">
                <a:solidFill>
                  <a:schemeClr val="tx2"/>
                </a:solidFill>
                <a:latin typeface="+mj-lt"/>
                <a:ea typeface="+mj-ea"/>
                <a:cs typeface="+mj-cs"/>
              </a:rPr>
              <a:t>emblemática</a:t>
            </a:r>
            <a:r>
              <a:rPr lang="it-IT" dirty="0">
                <a:solidFill>
                  <a:schemeClr val="tx2"/>
                </a:solidFill>
                <a:latin typeface="+mj-lt"/>
                <a:ea typeface="+mj-ea"/>
                <a:cs typeface="+mj-cs"/>
              </a:rPr>
              <a:t> «</a:t>
            </a:r>
            <a:r>
              <a:rPr lang="it-IT" b="1" dirty="0" err="1">
                <a:solidFill>
                  <a:srgbClr val="FF9933"/>
                </a:solidFill>
                <a:effectLst>
                  <a:outerShdw blurRad="38100" dist="38100" dir="2700000" algn="tl">
                    <a:srgbClr val="000000">
                      <a:alpha val="43137"/>
                    </a:srgbClr>
                  </a:outerShdw>
                </a:effectLst>
                <a:latin typeface="+mj-lt"/>
                <a:ea typeface="+mj-ea"/>
                <a:cs typeface="+mj-cs"/>
              </a:rPr>
              <a:t>Juventud</a:t>
            </a:r>
            <a:r>
              <a:rPr lang="it-IT" b="1" dirty="0">
                <a:solidFill>
                  <a:srgbClr val="FF9933"/>
                </a:solidFill>
                <a:effectLst>
                  <a:outerShdw blurRad="38100" dist="38100" dir="2700000" algn="tl">
                    <a:srgbClr val="000000">
                      <a:alpha val="43137"/>
                    </a:srgbClr>
                  </a:outerShdw>
                </a:effectLst>
                <a:latin typeface="+mj-lt"/>
                <a:ea typeface="+mj-ea"/>
                <a:cs typeface="+mj-cs"/>
              </a:rPr>
              <a:t> en </a:t>
            </a:r>
            <a:r>
              <a:rPr lang="it-IT" b="1" dirty="0" err="1">
                <a:solidFill>
                  <a:srgbClr val="FF9933"/>
                </a:solidFill>
                <a:effectLst>
                  <a:outerShdw blurRad="38100" dist="38100" dir="2700000" algn="tl">
                    <a:srgbClr val="000000">
                      <a:alpha val="43137"/>
                    </a:srgbClr>
                  </a:outerShdw>
                </a:effectLst>
                <a:latin typeface="+mj-lt"/>
                <a:ea typeface="+mj-ea"/>
                <a:cs typeface="+mj-cs"/>
              </a:rPr>
              <a:t>movimiento</a:t>
            </a:r>
            <a:r>
              <a:rPr lang="it-IT" dirty="0">
                <a:solidFill>
                  <a:schemeClr val="tx2"/>
                </a:solidFill>
                <a:latin typeface="+mj-lt"/>
                <a:ea typeface="+mj-ea"/>
                <a:cs typeface="+mj-cs"/>
              </a:rPr>
              <a:t>», la </a:t>
            </a:r>
            <a:r>
              <a:rPr lang="it-IT" dirty="0" err="1">
                <a:solidFill>
                  <a:schemeClr val="tx2"/>
                </a:solidFill>
                <a:latin typeface="+mj-lt"/>
                <a:ea typeface="+mj-ea"/>
                <a:cs typeface="+mj-cs"/>
              </a:rPr>
              <a:t>Comisión</a:t>
            </a:r>
            <a:r>
              <a:rPr lang="it-IT" dirty="0">
                <a:solidFill>
                  <a:schemeClr val="tx2"/>
                </a:solidFill>
                <a:latin typeface="+mj-lt"/>
                <a:ea typeface="+mj-ea"/>
                <a:cs typeface="+mj-cs"/>
              </a:rPr>
              <a:t> ha </a:t>
            </a:r>
            <a:r>
              <a:rPr lang="it-IT" dirty="0" err="1">
                <a:solidFill>
                  <a:schemeClr val="tx2"/>
                </a:solidFill>
                <a:latin typeface="+mj-lt"/>
                <a:ea typeface="+mj-ea"/>
                <a:cs typeface="+mj-cs"/>
              </a:rPr>
              <a:t>indicado</a:t>
            </a:r>
            <a:r>
              <a:rPr lang="it-IT" dirty="0">
                <a:solidFill>
                  <a:schemeClr val="tx2"/>
                </a:solidFill>
                <a:latin typeface="+mj-lt"/>
                <a:ea typeface="+mj-ea"/>
                <a:cs typeface="+mj-cs"/>
              </a:rPr>
              <a:t> </a:t>
            </a:r>
            <a:r>
              <a:rPr lang="it-IT" dirty="0" err="1">
                <a:solidFill>
                  <a:schemeClr val="tx2"/>
                </a:solidFill>
                <a:latin typeface="+mj-lt"/>
                <a:ea typeface="+mj-ea"/>
                <a:cs typeface="+mj-cs"/>
              </a:rPr>
              <a:t>cómo</a:t>
            </a:r>
            <a:r>
              <a:rPr lang="it-IT" dirty="0">
                <a:solidFill>
                  <a:schemeClr val="tx2"/>
                </a:solidFill>
                <a:latin typeface="+mj-lt"/>
                <a:ea typeface="+mj-ea"/>
                <a:cs typeface="+mj-cs"/>
              </a:rPr>
              <a:t> </a:t>
            </a:r>
            <a:r>
              <a:rPr lang="it-IT" dirty="0" err="1">
                <a:solidFill>
                  <a:schemeClr val="tx2"/>
                </a:solidFill>
                <a:latin typeface="+mj-lt"/>
                <a:ea typeface="+mj-ea"/>
                <a:cs typeface="+mj-cs"/>
              </a:rPr>
              <a:t>puede</a:t>
            </a:r>
            <a:r>
              <a:rPr lang="it-IT" dirty="0">
                <a:solidFill>
                  <a:schemeClr val="tx2"/>
                </a:solidFill>
                <a:latin typeface="+mj-lt"/>
                <a:ea typeface="+mj-ea"/>
                <a:cs typeface="+mj-cs"/>
              </a:rPr>
              <a:t> la UE </a:t>
            </a:r>
            <a:r>
              <a:rPr lang="it-IT" dirty="0" err="1">
                <a:solidFill>
                  <a:schemeClr val="tx2"/>
                </a:solidFill>
                <a:latin typeface="+mj-lt"/>
                <a:ea typeface="+mj-ea"/>
                <a:cs typeface="+mj-cs"/>
              </a:rPr>
              <a:t>cumplir</a:t>
            </a:r>
            <a:r>
              <a:rPr lang="it-IT" dirty="0">
                <a:solidFill>
                  <a:schemeClr val="tx2"/>
                </a:solidFill>
                <a:latin typeface="+mj-lt"/>
                <a:ea typeface="+mj-ea"/>
                <a:cs typeface="+mj-cs"/>
              </a:rPr>
              <a:t>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objetivos</a:t>
            </a:r>
            <a:r>
              <a:rPr lang="it-IT" dirty="0">
                <a:solidFill>
                  <a:schemeClr val="tx2"/>
                </a:solidFill>
                <a:latin typeface="+mj-lt"/>
                <a:ea typeface="+mj-ea"/>
                <a:cs typeface="+mj-cs"/>
              </a:rPr>
              <a:t> de 2020 </a:t>
            </a:r>
            <a:r>
              <a:rPr lang="it-IT" dirty="0" err="1">
                <a:solidFill>
                  <a:schemeClr val="tx2"/>
                </a:solidFill>
                <a:latin typeface="+mj-lt"/>
                <a:ea typeface="+mj-ea"/>
                <a:cs typeface="+mj-cs"/>
              </a:rPr>
              <a:t>mejorando</a:t>
            </a:r>
            <a:r>
              <a:rPr lang="it-IT" dirty="0">
                <a:solidFill>
                  <a:schemeClr val="tx2"/>
                </a:solidFill>
                <a:latin typeface="+mj-lt"/>
                <a:ea typeface="+mj-ea"/>
                <a:cs typeface="+mj-cs"/>
              </a:rPr>
              <a:t>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sistemas</a:t>
            </a:r>
            <a:r>
              <a:rPr lang="it-IT" dirty="0">
                <a:solidFill>
                  <a:schemeClr val="tx2"/>
                </a:solidFill>
                <a:latin typeface="+mj-lt"/>
                <a:ea typeface="+mj-ea"/>
                <a:cs typeface="+mj-cs"/>
              </a:rPr>
              <a:t> de </a:t>
            </a:r>
            <a:r>
              <a:rPr lang="it-IT" dirty="0" err="1">
                <a:solidFill>
                  <a:schemeClr val="tx2"/>
                </a:solidFill>
                <a:latin typeface="+mj-lt"/>
                <a:ea typeface="+mj-ea"/>
                <a:cs typeface="+mj-cs"/>
              </a:rPr>
              <a:t>educación</a:t>
            </a:r>
            <a:r>
              <a:rPr lang="it-IT" dirty="0">
                <a:solidFill>
                  <a:schemeClr val="tx2"/>
                </a:solidFill>
                <a:latin typeface="+mj-lt"/>
                <a:ea typeface="+mj-ea"/>
                <a:cs typeface="+mj-cs"/>
              </a:rPr>
              <a:t> y </a:t>
            </a:r>
            <a:r>
              <a:rPr lang="it-IT" dirty="0" err="1">
                <a:solidFill>
                  <a:schemeClr val="tx2"/>
                </a:solidFill>
                <a:latin typeface="+mj-lt"/>
                <a:ea typeface="+mj-ea"/>
                <a:cs typeface="+mj-cs"/>
              </a:rPr>
              <a:t>formación</a:t>
            </a:r>
            <a:r>
              <a:rPr lang="it-IT" dirty="0">
                <a:solidFill>
                  <a:schemeClr val="tx2"/>
                </a:solidFill>
                <a:latin typeface="+mj-lt"/>
                <a:ea typeface="+mj-ea"/>
                <a:cs typeface="+mj-cs"/>
              </a:rPr>
              <a:t>, intensificando </a:t>
            </a:r>
            <a:r>
              <a:rPr lang="it-IT" dirty="0" err="1">
                <a:solidFill>
                  <a:schemeClr val="tx2"/>
                </a:solidFill>
                <a:latin typeface="+mj-lt"/>
                <a:ea typeface="+mj-ea"/>
                <a:cs typeface="+mj-cs"/>
              </a:rPr>
              <a:t>los</a:t>
            </a:r>
            <a:r>
              <a:rPr lang="it-IT" dirty="0">
                <a:solidFill>
                  <a:schemeClr val="tx2"/>
                </a:solidFill>
                <a:latin typeface="+mj-lt"/>
                <a:ea typeface="+mj-ea"/>
                <a:cs typeface="+mj-cs"/>
              </a:rPr>
              <a:t> </a:t>
            </a:r>
            <a:r>
              <a:rPr lang="it-IT" dirty="0" err="1">
                <a:solidFill>
                  <a:schemeClr val="tx2"/>
                </a:solidFill>
                <a:latin typeface="+mj-lt"/>
                <a:ea typeface="+mj-ea"/>
                <a:cs typeface="+mj-cs"/>
              </a:rPr>
              <a:t>esfuerzos</a:t>
            </a:r>
            <a:r>
              <a:rPr lang="it-IT" dirty="0">
                <a:solidFill>
                  <a:schemeClr val="tx2"/>
                </a:solidFill>
                <a:latin typeface="+mj-lt"/>
                <a:ea typeface="+mj-ea"/>
                <a:cs typeface="+mj-cs"/>
              </a:rPr>
              <a:t> para </a:t>
            </a:r>
            <a:r>
              <a:rPr lang="it-IT" dirty="0" err="1">
                <a:solidFill>
                  <a:schemeClr val="tx2"/>
                </a:solidFill>
                <a:latin typeface="+mj-lt"/>
                <a:ea typeface="+mj-ea"/>
                <a:cs typeface="+mj-cs"/>
              </a:rPr>
              <a:t>luchar</a:t>
            </a:r>
            <a:r>
              <a:rPr lang="it-IT" dirty="0">
                <a:solidFill>
                  <a:schemeClr val="tx2"/>
                </a:solidFill>
                <a:latin typeface="+mj-lt"/>
                <a:ea typeface="+mj-ea"/>
                <a:cs typeface="+mj-cs"/>
              </a:rPr>
              <a:t> contra </a:t>
            </a: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desempleo</a:t>
            </a:r>
            <a:r>
              <a:rPr lang="it-IT" dirty="0">
                <a:solidFill>
                  <a:schemeClr val="tx2"/>
                </a:solidFill>
                <a:latin typeface="+mj-lt"/>
                <a:ea typeface="+mj-ea"/>
                <a:cs typeface="+mj-cs"/>
              </a:rPr>
              <a:t> </a:t>
            </a:r>
            <a:r>
              <a:rPr lang="it-IT" dirty="0" err="1">
                <a:solidFill>
                  <a:schemeClr val="tx2"/>
                </a:solidFill>
                <a:latin typeface="+mj-lt"/>
                <a:ea typeface="+mj-ea"/>
                <a:cs typeface="+mj-cs"/>
              </a:rPr>
              <a:t>juvenil</a:t>
            </a:r>
            <a:r>
              <a:rPr lang="it-IT" dirty="0">
                <a:solidFill>
                  <a:schemeClr val="tx2"/>
                </a:solidFill>
                <a:latin typeface="+mj-lt"/>
                <a:ea typeface="+mj-ea"/>
                <a:cs typeface="+mj-cs"/>
              </a:rPr>
              <a:t> y </a:t>
            </a:r>
            <a:r>
              <a:rPr lang="it-IT" dirty="0" err="1">
                <a:solidFill>
                  <a:schemeClr val="tx2"/>
                </a:solidFill>
                <a:latin typeface="+mj-lt"/>
                <a:ea typeface="+mj-ea"/>
                <a:cs typeface="+mj-cs"/>
              </a:rPr>
              <a:t>promoviendo</a:t>
            </a:r>
            <a:r>
              <a:rPr lang="it-IT" dirty="0">
                <a:solidFill>
                  <a:schemeClr val="tx2"/>
                </a:solidFill>
                <a:latin typeface="+mj-lt"/>
                <a:ea typeface="+mj-ea"/>
                <a:cs typeface="+mj-cs"/>
              </a:rPr>
              <a:t> – tanto en </a:t>
            </a: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ámbito</a:t>
            </a:r>
            <a:r>
              <a:rPr lang="it-IT" dirty="0">
                <a:solidFill>
                  <a:schemeClr val="tx2"/>
                </a:solidFill>
                <a:latin typeface="+mj-lt"/>
                <a:ea typeface="+mj-ea"/>
                <a:cs typeface="+mj-cs"/>
              </a:rPr>
              <a:t> </a:t>
            </a:r>
            <a:r>
              <a:rPr lang="it-IT" dirty="0" err="1">
                <a:solidFill>
                  <a:schemeClr val="tx2"/>
                </a:solidFill>
                <a:latin typeface="+mj-lt"/>
                <a:ea typeface="+mj-ea"/>
                <a:cs typeface="+mj-cs"/>
              </a:rPr>
              <a:t>nacional</a:t>
            </a:r>
            <a:r>
              <a:rPr lang="it-IT" dirty="0">
                <a:solidFill>
                  <a:schemeClr val="tx2"/>
                </a:solidFill>
                <a:latin typeface="+mj-lt"/>
                <a:ea typeface="+mj-ea"/>
                <a:cs typeface="+mj-cs"/>
              </a:rPr>
              <a:t> </a:t>
            </a:r>
            <a:r>
              <a:rPr lang="it-IT" dirty="0" err="1">
                <a:solidFill>
                  <a:schemeClr val="tx2"/>
                </a:solidFill>
                <a:latin typeface="+mj-lt"/>
                <a:ea typeface="+mj-ea"/>
                <a:cs typeface="+mj-cs"/>
              </a:rPr>
              <a:t>como</a:t>
            </a:r>
            <a:r>
              <a:rPr lang="it-IT" dirty="0">
                <a:solidFill>
                  <a:schemeClr val="tx2"/>
                </a:solidFill>
                <a:latin typeface="+mj-lt"/>
                <a:ea typeface="+mj-ea"/>
                <a:cs typeface="+mj-cs"/>
              </a:rPr>
              <a:t> en </a:t>
            </a:r>
            <a:r>
              <a:rPr lang="it-IT" dirty="0" err="1">
                <a:solidFill>
                  <a:schemeClr val="tx2"/>
                </a:solidFill>
                <a:latin typeface="+mj-lt"/>
                <a:ea typeface="+mj-ea"/>
                <a:cs typeface="+mj-cs"/>
              </a:rPr>
              <a:t>el</a:t>
            </a:r>
            <a:r>
              <a:rPr lang="it-IT" dirty="0">
                <a:solidFill>
                  <a:schemeClr val="tx2"/>
                </a:solidFill>
                <a:latin typeface="+mj-lt"/>
                <a:ea typeface="+mj-ea"/>
                <a:cs typeface="+mj-cs"/>
              </a:rPr>
              <a:t> europeo – una </a:t>
            </a:r>
            <a:r>
              <a:rPr lang="it-IT" dirty="0" err="1">
                <a:solidFill>
                  <a:schemeClr val="tx2"/>
                </a:solidFill>
                <a:latin typeface="+mj-lt"/>
                <a:ea typeface="+mj-ea"/>
                <a:cs typeface="+mj-cs"/>
              </a:rPr>
              <a:t>mayor</a:t>
            </a:r>
            <a:r>
              <a:rPr lang="it-IT" dirty="0">
                <a:solidFill>
                  <a:schemeClr val="tx2"/>
                </a:solidFill>
                <a:latin typeface="+mj-lt"/>
                <a:ea typeface="+mj-ea"/>
                <a:cs typeface="+mj-cs"/>
              </a:rPr>
              <a:t> </a:t>
            </a:r>
            <a:r>
              <a:rPr lang="it-IT" dirty="0" err="1">
                <a:solidFill>
                  <a:schemeClr val="tx2"/>
                </a:solidFill>
                <a:latin typeface="+mj-lt"/>
                <a:ea typeface="+mj-ea"/>
                <a:cs typeface="+mj-cs"/>
              </a:rPr>
              <a:t>movilidad</a:t>
            </a:r>
            <a:r>
              <a:rPr lang="it-IT" dirty="0">
                <a:solidFill>
                  <a:schemeClr val="tx2"/>
                </a:solidFill>
                <a:latin typeface="+mj-lt"/>
                <a:ea typeface="+mj-ea"/>
                <a:cs typeface="+mj-cs"/>
              </a:rPr>
              <a:t> en la UE para la </a:t>
            </a:r>
            <a:r>
              <a:rPr lang="it-IT" dirty="0" err="1">
                <a:solidFill>
                  <a:schemeClr val="tx2"/>
                </a:solidFill>
                <a:latin typeface="+mj-lt"/>
                <a:ea typeface="+mj-ea"/>
                <a:cs typeface="+mj-cs"/>
              </a:rPr>
              <a:t>educación</a:t>
            </a:r>
            <a:r>
              <a:rPr lang="it-IT" dirty="0">
                <a:solidFill>
                  <a:schemeClr val="tx2"/>
                </a:solidFill>
                <a:latin typeface="+mj-lt"/>
                <a:ea typeface="+mj-ea"/>
                <a:cs typeface="+mj-cs"/>
              </a:rPr>
              <a:t> y </a:t>
            </a:r>
            <a:r>
              <a:rPr lang="it-IT" dirty="0" err="1">
                <a:solidFill>
                  <a:schemeClr val="tx2"/>
                </a:solidFill>
                <a:latin typeface="+mj-lt"/>
                <a:ea typeface="+mj-ea"/>
                <a:cs typeface="+mj-cs"/>
              </a:rPr>
              <a:t>el</a:t>
            </a:r>
            <a:r>
              <a:rPr lang="it-IT" dirty="0">
                <a:solidFill>
                  <a:schemeClr val="tx2"/>
                </a:solidFill>
                <a:latin typeface="+mj-lt"/>
                <a:ea typeface="+mj-ea"/>
                <a:cs typeface="+mj-cs"/>
              </a:rPr>
              <a:t> </a:t>
            </a:r>
            <a:r>
              <a:rPr lang="it-IT" dirty="0" err="1">
                <a:solidFill>
                  <a:schemeClr val="tx2"/>
                </a:solidFill>
                <a:latin typeface="+mj-lt"/>
                <a:ea typeface="+mj-ea"/>
                <a:cs typeface="+mj-cs"/>
              </a:rPr>
              <a:t>trabajo</a:t>
            </a:r>
            <a:r>
              <a:rPr lang="it-IT" dirty="0">
                <a:solidFill>
                  <a:schemeClr val="tx2"/>
                </a:solidFill>
                <a:latin typeface="+mj-lt"/>
                <a:ea typeface="+mj-ea"/>
                <a:cs typeface="+mj-cs"/>
              </a:rPr>
              <a:t>.</a:t>
            </a:r>
          </a:p>
        </p:txBody>
      </p:sp>
      <p:sp>
        <p:nvSpPr>
          <p:cNvPr id="6" name="Rettangolo 5"/>
          <p:cNvSpPr/>
          <p:nvPr/>
        </p:nvSpPr>
        <p:spPr>
          <a:xfrm>
            <a:off x="391414" y="4608936"/>
            <a:ext cx="8208912" cy="1685077"/>
          </a:xfrm>
          <a:prstGeom prst="rect">
            <a:avLst/>
          </a:prstGeom>
        </p:spPr>
        <p:txBody>
          <a:bodyPr wrap="square">
            <a:spAutoFit/>
          </a:bodyPr>
          <a:lstStyle/>
          <a:p>
            <a:pPr algn="just">
              <a:lnSpc>
                <a:spcPct val="115000"/>
              </a:lnSpc>
              <a:spcAft>
                <a:spcPts val="0"/>
              </a:spcAft>
            </a:pPr>
            <a:r>
              <a:rPr lang="it-IT" dirty="0">
                <a:solidFill>
                  <a:schemeClr val="tx2"/>
                </a:solidFill>
                <a:latin typeface="+mj-lt"/>
                <a:ea typeface="+mj-ea"/>
                <a:cs typeface="+mj-cs"/>
              </a:rPr>
              <a:t>En </a:t>
            </a:r>
            <a:r>
              <a:rPr lang="it-IT" dirty="0" err="1">
                <a:solidFill>
                  <a:schemeClr val="tx2"/>
                </a:solidFill>
                <a:latin typeface="+mj-lt"/>
                <a:ea typeface="+mj-ea"/>
                <a:cs typeface="+mj-cs"/>
              </a:rPr>
              <a:t>las</a:t>
            </a:r>
            <a:r>
              <a:rPr lang="it-IT" dirty="0">
                <a:solidFill>
                  <a:schemeClr val="tx2"/>
                </a:solidFill>
                <a:latin typeface="+mj-lt"/>
                <a:ea typeface="+mj-ea"/>
                <a:cs typeface="+mj-cs"/>
              </a:rPr>
              <a:t> </a:t>
            </a:r>
            <a:r>
              <a:rPr lang="it-IT" b="1" dirty="0" err="1">
                <a:solidFill>
                  <a:srgbClr val="FF9933"/>
                </a:solidFill>
                <a:effectLst>
                  <a:outerShdw blurRad="38100" dist="38100" dir="2700000" algn="tl">
                    <a:srgbClr val="000000">
                      <a:alpha val="43137"/>
                    </a:srgbClr>
                  </a:outerShdw>
                </a:effectLst>
                <a:latin typeface="+mj-lt"/>
                <a:ea typeface="+mj-ea"/>
                <a:cs typeface="+mj-cs"/>
              </a:rPr>
              <a:t>Directrices</a:t>
            </a:r>
            <a:r>
              <a:rPr lang="it-IT" b="1" dirty="0">
                <a:solidFill>
                  <a:srgbClr val="FF9933"/>
                </a:solidFill>
                <a:effectLst>
                  <a:outerShdw blurRad="38100" dist="38100" dir="2700000" algn="tl">
                    <a:srgbClr val="000000">
                      <a:alpha val="43137"/>
                    </a:srgbClr>
                  </a:outerShdw>
                </a:effectLst>
                <a:latin typeface="+mj-lt"/>
                <a:ea typeface="+mj-ea"/>
                <a:cs typeface="+mj-cs"/>
              </a:rPr>
              <a:t> </a:t>
            </a:r>
            <a:r>
              <a:rPr lang="it-IT" b="1" dirty="0" err="1">
                <a:solidFill>
                  <a:srgbClr val="FF9933"/>
                </a:solidFill>
                <a:effectLst>
                  <a:outerShdw blurRad="38100" dist="38100" dir="2700000" algn="tl">
                    <a:srgbClr val="000000">
                      <a:alpha val="43137"/>
                    </a:srgbClr>
                  </a:outerShdw>
                </a:effectLst>
                <a:latin typeface="+mj-lt"/>
                <a:ea typeface="+mj-ea"/>
                <a:cs typeface="+mj-cs"/>
              </a:rPr>
              <a:t>integradas</a:t>
            </a:r>
            <a:r>
              <a:rPr lang="it-IT" b="1" dirty="0">
                <a:solidFill>
                  <a:srgbClr val="FF9933"/>
                </a:solidFill>
                <a:effectLst>
                  <a:outerShdw blurRad="38100" dist="38100" dir="2700000" algn="tl">
                    <a:srgbClr val="000000">
                      <a:alpha val="43137"/>
                    </a:srgbClr>
                  </a:outerShdw>
                </a:effectLst>
                <a:latin typeface="+mj-lt"/>
                <a:ea typeface="+mj-ea"/>
                <a:cs typeface="+mj-cs"/>
              </a:rPr>
              <a:t> Europa 2020 </a:t>
            </a:r>
            <a:r>
              <a:rPr lang="it-IT" dirty="0">
                <a:solidFill>
                  <a:schemeClr val="tx2"/>
                </a:solidFill>
                <a:latin typeface="+mj-lt"/>
                <a:ea typeface="+mj-ea"/>
                <a:cs typeface="+mj-cs"/>
              </a:rPr>
              <a:t>para la </a:t>
            </a:r>
            <a:r>
              <a:rPr lang="it-IT" dirty="0" err="1">
                <a:solidFill>
                  <a:schemeClr val="tx2"/>
                </a:solidFill>
                <a:latin typeface="+mj-lt"/>
                <a:ea typeface="+mj-ea"/>
                <a:cs typeface="+mj-cs"/>
              </a:rPr>
              <a:t>política</a:t>
            </a:r>
            <a:r>
              <a:rPr lang="it-IT" dirty="0">
                <a:solidFill>
                  <a:schemeClr val="tx2"/>
                </a:solidFill>
                <a:latin typeface="+mj-lt"/>
                <a:ea typeface="+mj-ea"/>
                <a:cs typeface="+mj-cs"/>
              </a:rPr>
              <a:t> </a:t>
            </a:r>
            <a:r>
              <a:rPr lang="it-IT" dirty="0" err="1">
                <a:solidFill>
                  <a:schemeClr val="tx2"/>
                </a:solidFill>
                <a:latin typeface="+mj-lt"/>
                <a:ea typeface="+mj-ea"/>
                <a:cs typeface="+mj-cs"/>
              </a:rPr>
              <a:t>económica</a:t>
            </a:r>
            <a:r>
              <a:rPr lang="it-IT" dirty="0">
                <a:solidFill>
                  <a:schemeClr val="tx2"/>
                </a:solidFill>
                <a:latin typeface="+mj-lt"/>
                <a:ea typeface="+mj-ea"/>
                <a:cs typeface="+mj-cs"/>
              </a:rPr>
              <a:t> y de </a:t>
            </a:r>
            <a:r>
              <a:rPr lang="it-IT" dirty="0" err="1">
                <a:solidFill>
                  <a:schemeClr val="tx2"/>
                </a:solidFill>
                <a:latin typeface="+mj-lt"/>
                <a:ea typeface="+mj-ea"/>
                <a:cs typeface="+mj-cs"/>
              </a:rPr>
              <a:t>empleo</a:t>
            </a:r>
            <a:r>
              <a:rPr lang="it-IT" dirty="0">
                <a:solidFill>
                  <a:schemeClr val="tx2"/>
                </a:solidFill>
                <a:latin typeface="+mj-lt"/>
                <a:ea typeface="+mj-ea"/>
                <a:cs typeface="+mj-cs"/>
              </a:rPr>
              <a:t>, </a:t>
            </a:r>
            <a:r>
              <a:rPr lang="it-IT" dirty="0" err="1">
                <a:solidFill>
                  <a:schemeClr val="tx2"/>
                </a:solidFill>
                <a:latin typeface="+mj-lt"/>
                <a:ea typeface="+mj-ea"/>
                <a:cs typeface="+mj-cs"/>
              </a:rPr>
              <a:t>publicadas</a:t>
            </a:r>
            <a:r>
              <a:rPr lang="it-IT" dirty="0">
                <a:solidFill>
                  <a:schemeClr val="tx2"/>
                </a:solidFill>
                <a:latin typeface="+mj-lt"/>
                <a:ea typeface="+mj-ea"/>
                <a:cs typeface="+mj-cs"/>
              </a:rPr>
              <a:t> en </a:t>
            </a:r>
            <a:r>
              <a:rPr lang="it-IT" dirty="0" err="1">
                <a:solidFill>
                  <a:schemeClr val="tx2"/>
                </a:solidFill>
                <a:latin typeface="+mj-lt"/>
                <a:ea typeface="+mj-ea"/>
                <a:cs typeface="+mj-cs"/>
              </a:rPr>
              <a:t>abril</a:t>
            </a:r>
            <a:r>
              <a:rPr lang="it-IT" dirty="0">
                <a:solidFill>
                  <a:schemeClr val="tx2"/>
                </a:solidFill>
                <a:latin typeface="+mj-lt"/>
                <a:ea typeface="+mj-ea"/>
                <a:cs typeface="+mj-cs"/>
              </a:rPr>
              <a:t> de 2010, se </a:t>
            </a:r>
            <a:r>
              <a:rPr lang="it-IT" dirty="0" err="1">
                <a:solidFill>
                  <a:schemeClr val="tx2"/>
                </a:solidFill>
                <a:latin typeface="+mj-lt"/>
                <a:ea typeface="+mj-ea"/>
                <a:cs typeface="+mj-cs"/>
              </a:rPr>
              <a:t>reconocen</a:t>
            </a:r>
            <a:r>
              <a:rPr lang="it-IT" dirty="0">
                <a:solidFill>
                  <a:schemeClr val="tx2"/>
                </a:solidFill>
                <a:latin typeface="+mj-lt"/>
                <a:ea typeface="+mj-ea"/>
                <a:cs typeface="+mj-cs"/>
              </a:rPr>
              <a:t> </a:t>
            </a:r>
            <a:r>
              <a:rPr lang="it-IT" dirty="0" err="1">
                <a:solidFill>
                  <a:schemeClr val="tx2"/>
                </a:solidFill>
                <a:latin typeface="+mj-lt"/>
                <a:ea typeface="+mj-ea"/>
                <a:cs typeface="+mj-cs"/>
              </a:rPr>
              <a:t>las</a:t>
            </a:r>
            <a:r>
              <a:rPr lang="it-IT" dirty="0">
                <a:solidFill>
                  <a:schemeClr val="tx2"/>
                </a:solidFill>
                <a:latin typeface="+mj-lt"/>
                <a:ea typeface="+mj-ea"/>
                <a:cs typeface="+mj-cs"/>
              </a:rPr>
              <a:t> </a:t>
            </a:r>
            <a:r>
              <a:rPr lang="it-IT" dirty="0" err="1">
                <a:solidFill>
                  <a:schemeClr val="tx2"/>
                </a:solidFill>
                <a:latin typeface="+mj-lt"/>
                <a:ea typeface="+mj-ea"/>
                <a:cs typeface="+mj-cs"/>
              </a:rPr>
              <a:t>políticas</a:t>
            </a:r>
            <a:r>
              <a:rPr lang="it-IT" dirty="0">
                <a:solidFill>
                  <a:schemeClr val="tx2"/>
                </a:solidFill>
                <a:latin typeface="+mj-lt"/>
                <a:ea typeface="+mj-ea"/>
                <a:cs typeface="+mj-cs"/>
              </a:rPr>
              <a:t> de </a:t>
            </a:r>
            <a:r>
              <a:rPr lang="it-IT" dirty="0" err="1">
                <a:solidFill>
                  <a:schemeClr val="tx2"/>
                </a:solidFill>
                <a:latin typeface="+mj-lt"/>
                <a:ea typeface="+mj-ea"/>
                <a:cs typeface="+mj-cs"/>
              </a:rPr>
              <a:t>inclusión</a:t>
            </a:r>
            <a:r>
              <a:rPr lang="it-IT" dirty="0">
                <a:solidFill>
                  <a:schemeClr val="tx2"/>
                </a:solidFill>
                <a:latin typeface="+mj-lt"/>
                <a:ea typeface="+mj-ea"/>
                <a:cs typeface="+mj-cs"/>
              </a:rPr>
              <a:t> </a:t>
            </a:r>
            <a:r>
              <a:rPr lang="it-IT" dirty="0" err="1">
                <a:solidFill>
                  <a:schemeClr val="tx2"/>
                </a:solidFill>
                <a:latin typeface="+mj-lt"/>
                <a:ea typeface="+mj-ea"/>
                <a:cs typeface="+mj-cs"/>
              </a:rPr>
              <a:t>activa</a:t>
            </a:r>
            <a:r>
              <a:rPr lang="it-IT" dirty="0">
                <a:solidFill>
                  <a:schemeClr val="tx2"/>
                </a:solidFill>
                <a:latin typeface="+mj-lt"/>
                <a:ea typeface="+mj-ea"/>
                <a:cs typeface="+mj-cs"/>
              </a:rPr>
              <a:t> </a:t>
            </a:r>
            <a:r>
              <a:rPr lang="it-IT" dirty="0" err="1">
                <a:solidFill>
                  <a:schemeClr val="tx2"/>
                </a:solidFill>
                <a:latin typeface="+mj-lt"/>
                <a:ea typeface="+mj-ea"/>
                <a:cs typeface="+mj-cs"/>
              </a:rPr>
              <a:t>como</a:t>
            </a:r>
            <a:r>
              <a:rPr lang="it-IT" dirty="0">
                <a:solidFill>
                  <a:schemeClr val="tx2"/>
                </a:solidFill>
                <a:latin typeface="+mj-lt"/>
                <a:ea typeface="+mj-ea"/>
                <a:cs typeface="+mj-cs"/>
              </a:rPr>
              <a:t> un </a:t>
            </a:r>
            <a:r>
              <a:rPr lang="it-IT" dirty="0" err="1">
                <a:solidFill>
                  <a:schemeClr val="tx2"/>
                </a:solidFill>
                <a:latin typeface="+mj-lt"/>
                <a:ea typeface="+mj-ea"/>
                <a:cs typeface="+mj-cs"/>
              </a:rPr>
              <a:t>mecanismo</a:t>
            </a:r>
            <a:r>
              <a:rPr lang="it-IT" dirty="0">
                <a:solidFill>
                  <a:schemeClr val="tx2"/>
                </a:solidFill>
                <a:latin typeface="+mj-lt"/>
                <a:ea typeface="+mj-ea"/>
                <a:cs typeface="+mj-cs"/>
              </a:rPr>
              <a:t> importante para </a:t>
            </a:r>
            <a:r>
              <a:rPr lang="it-IT" dirty="0" err="1">
                <a:solidFill>
                  <a:schemeClr val="tx2"/>
                </a:solidFill>
                <a:latin typeface="+mj-lt"/>
                <a:ea typeface="+mj-ea"/>
                <a:cs typeface="+mj-cs"/>
              </a:rPr>
              <a:t>luchar</a:t>
            </a:r>
            <a:r>
              <a:rPr lang="it-IT" dirty="0">
                <a:solidFill>
                  <a:schemeClr val="tx2"/>
                </a:solidFill>
                <a:latin typeface="+mj-lt"/>
                <a:ea typeface="+mj-ea"/>
                <a:cs typeface="+mj-cs"/>
              </a:rPr>
              <a:t> contra la </a:t>
            </a:r>
            <a:r>
              <a:rPr lang="it-IT" dirty="0" err="1">
                <a:solidFill>
                  <a:schemeClr val="tx2"/>
                </a:solidFill>
                <a:latin typeface="+mj-lt"/>
                <a:ea typeface="+mj-ea"/>
                <a:cs typeface="+mj-cs"/>
              </a:rPr>
              <a:t>pobreza</a:t>
            </a:r>
            <a:r>
              <a:rPr lang="it-IT" dirty="0">
                <a:solidFill>
                  <a:schemeClr val="tx2"/>
                </a:solidFill>
                <a:latin typeface="+mj-lt"/>
                <a:ea typeface="+mj-ea"/>
                <a:cs typeface="+mj-cs"/>
              </a:rPr>
              <a:t> y para </a:t>
            </a:r>
            <a:r>
              <a:rPr lang="it-IT" dirty="0" err="1">
                <a:solidFill>
                  <a:schemeClr val="tx2"/>
                </a:solidFill>
                <a:latin typeface="+mj-lt"/>
                <a:ea typeface="+mj-ea"/>
                <a:cs typeface="+mj-cs"/>
              </a:rPr>
              <a:t>reforzar</a:t>
            </a:r>
            <a:r>
              <a:rPr lang="it-IT" dirty="0">
                <a:solidFill>
                  <a:schemeClr val="tx2"/>
                </a:solidFill>
                <a:latin typeface="+mj-lt"/>
                <a:ea typeface="+mj-ea"/>
                <a:cs typeface="+mj-cs"/>
              </a:rPr>
              <a:t> la </a:t>
            </a:r>
            <a:r>
              <a:rPr lang="it-IT" dirty="0" err="1">
                <a:solidFill>
                  <a:schemeClr val="tx2"/>
                </a:solidFill>
                <a:latin typeface="+mj-lt"/>
                <a:ea typeface="+mj-ea"/>
                <a:cs typeface="+mj-cs"/>
              </a:rPr>
              <a:t>participación</a:t>
            </a:r>
            <a:r>
              <a:rPr lang="it-IT" dirty="0">
                <a:solidFill>
                  <a:schemeClr val="tx2"/>
                </a:solidFill>
                <a:latin typeface="+mj-lt"/>
                <a:ea typeface="+mj-ea"/>
                <a:cs typeface="+mj-cs"/>
              </a:rPr>
              <a:t> </a:t>
            </a:r>
            <a:r>
              <a:rPr lang="it-IT" dirty="0" err="1">
                <a:solidFill>
                  <a:schemeClr val="tx2"/>
                </a:solidFill>
                <a:latin typeface="+mj-lt"/>
                <a:ea typeface="+mj-ea"/>
                <a:cs typeface="+mj-cs"/>
              </a:rPr>
              <a:t>económica</a:t>
            </a:r>
            <a:r>
              <a:rPr lang="it-IT" dirty="0">
                <a:solidFill>
                  <a:schemeClr val="tx2"/>
                </a:solidFill>
                <a:latin typeface="+mj-lt"/>
                <a:ea typeface="+mj-ea"/>
                <a:cs typeface="+mj-cs"/>
              </a:rPr>
              <a:t> y social de </a:t>
            </a:r>
            <a:r>
              <a:rPr lang="it-IT" dirty="0" err="1">
                <a:solidFill>
                  <a:schemeClr val="tx2"/>
                </a:solidFill>
                <a:latin typeface="+mj-lt"/>
                <a:ea typeface="+mj-ea"/>
                <a:cs typeface="+mj-cs"/>
              </a:rPr>
              <a:t>las</a:t>
            </a:r>
            <a:r>
              <a:rPr lang="it-IT" dirty="0">
                <a:solidFill>
                  <a:schemeClr val="tx2"/>
                </a:solidFill>
                <a:latin typeface="+mj-lt"/>
                <a:ea typeface="+mj-ea"/>
                <a:cs typeface="+mj-cs"/>
              </a:rPr>
              <a:t> </a:t>
            </a:r>
            <a:r>
              <a:rPr lang="it-IT" dirty="0" err="1">
                <a:solidFill>
                  <a:schemeClr val="tx2"/>
                </a:solidFill>
                <a:latin typeface="+mj-lt"/>
                <a:ea typeface="+mj-ea"/>
                <a:cs typeface="+mj-cs"/>
              </a:rPr>
              <a:t>más</a:t>
            </a:r>
            <a:r>
              <a:rPr lang="it-IT" dirty="0">
                <a:solidFill>
                  <a:schemeClr val="tx2"/>
                </a:solidFill>
                <a:latin typeface="+mj-lt"/>
                <a:ea typeface="+mj-ea"/>
                <a:cs typeface="+mj-cs"/>
              </a:rPr>
              <a:t> </a:t>
            </a:r>
            <a:r>
              <a:rPr lang="it-IT" dirty="0" err="1">
                <a:solidFill>
                  <a:schemeClr val="tx2"/>
                </a:solidFill>
                <a:latin typeface="+mj-lt"/>
                <a:ea typeface="+mj-ea"/>
                <a:cs typeface="+mj-cs"/>
              </a:rPr>
              <a:t>vulnerables</a:t>
            </a:r>
            <a:r>
              <a:rPr lang="it-IT" dirty="0">
                <a:solidFill>
                  <a:schemeClr val="tx2"/>
                </a:solidFill>
                <a:latin typeface="+mj-lt"/>
                <a:ea typeface="+mj-ea"/>
                <a:cs typeface="+mj-cs"/>
              </a:rPr>
              <a:t> a la </a:t>
            </a:r>
            <a:r>
              <a:rPr lang="it-IT" dirty="0" err="1">
                <a:solidFill>
                  <a:schemeClr val="tx2"/>
                </a:solidFill>
                <a:latin typeface="+mj-lt"/>
                <a:ea typeface="+mj-ea"/>
                <a:cs typeface="+mj-cs"/>
              </a:rPr>
              <a:t>exclusión</a:t>
            </a:r>
            <a:r>
              <a:rPr lang="it-IT" dirty="0">
                <a:solidFill>
                  <a:schemeClr val="tx2"/>
                </a:solidFill>
                <a:latin typeface="+mj-lt"/>
                <a:ea typeface="+mj-ea"/>
                <a:cs typeface="+mj-cs"/>
              </a:rPr>
              <a:t>.</a:t>
            </a:r>
          </a:p>
        </p:txBody>
      </p:sp>
      <p:sp>
        <p:nvSpPr>
          <p:cNvPr id="7" name="Rettangolo 6"/>
          <p:cNvSpPr/>
          <p:nvPr/>
        </p:nvSpPr>
        <p:spPr>
          <a:xfrm>
            <a:off x="391414" y="188640"/>
            <a:ext cx="6556850" cy="779444"/>
          </a:xfrm>
          <a:prstGeom prst="rect">
            <a:avLst/>
          </a:prstGeom>
        </p:spPr>
        <p:txBody>
          <a:bodyPr wrap="square">
            <a:spAutoFit/>
          </a:bodyPr>
          <a:lstStyle/>
          <a:p>
            <a:pPr algn="just">
              <a:lnSpc>
                <a:spcPct val="115000"/>
              </a:lnSpc>
              <a:spcAft>
                <a:spcPts val="0"/>
              </a:spcAft>
            </a:pP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Principales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líneas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y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tendencias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de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las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políticas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públicas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de Europa</a:t>
            </a: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5" name="Rettangolo 4"/>
          <p:cNvSpPr/>
          <p:nvPr/>
        </p:nvSpPr>
        <p:spPr>
          <a:xfrm>
            <a:off x="395536" y="1124744"/>
            <a:ext cx="8280920" cy="1107996"/>
          </a:xfrm>
          <a:prstGeom prst="rect">
            <a:avLst/>
          </a:prstGeom>
        </p:spPr>
        <p:txBody>
          <a:bodyPr wrap="square">
            <a:spAutoFit/>
          </a:bodyPr>
          <a:lstStyle/>
          <a:p>
            <a:r>
              <a:rPr lang="it-IT" sz="1600" dirty="0" err="1">
                <a:solidFill>
                  <a:schemeClr val="tx2"/>
                </a:solidFill>
                <a:latin typeface="+mj-lt"/>
                <a:ea typeface="+mj-ea"/>
                <a:cs typeface="+mj-cs"/>
              </a:rPr>
              <a:t>Algunas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recomendaciones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hacen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referencia</a:t>
            </a:r>
            <a:r>
              <a:rPr lang="it-IT" sz="1600" dirty="0">
                <a:solidFill>
                  <a:schemeClr val="tx2"/>
                </a:solidFill>
                <a:latin typeface="+mj-lt"/>
                <a:ea typeface="+mj-ea"/>
                <a:cs typeface="+mj-cs"/>
              </a:rPr>
              <a:t> a la apertura de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servicios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empleo</a:t>
            </a:r>
            <a:r>
              <a:rPr lang="it-IT" sz="1600" dirty="0">
                <a:solidFill>
                  <a:schemeClr val="tx2"/>
                </a:solidFill>
                <a:latin typeface="+mj-lt"/>
                <a:ea typeface="+mj-ea"/>
                <a:cs typeface="+mj-cs"/>
              </a:rPr>
              <a:t> a </a:t>
            </a:r>
            <a:r>
              <a:rPr lang="it-IT" sz="1600" dirty="0" err="1">
                <a:solidFill>
                  <a:schemeClr val="tx2"/>
                </a:solidFill>
                <a:latin typeface="+mj-lt"/>
                <a:ea typeface="+mj-ea"/>
                <a:cs typeface="+mj-cs"/>
              </a:rPr>
              <a:t>todos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incluidos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jóvenes</a:t>
            </a:r>
            <a:r>
              <a:rPr lang="it-IT" sz="1600" dirty="0">
                <a:solidFill>
                  <a:schemeClr val="tx2"/>
                </a:solidFill>
                <a:latin typeface="+mj-lt"/>
                <a:ea typeface="+mj-ea"/>
                <a:cs typeface="+mj-cs"/>
              </a:rPr>
              <a:t> y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personas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amenazadas</a:t>
            </a:r>
            <a:r>
              <a:rPr lang="it-IT" sz="1600" dirty="0">
                <a:solidFill>
                  <a:schemeClr val="tx2"/>
                </a:solidFill>
                <a:latin typeface="+mj-lt"/>
                <a:ea typeface="+mj-ea"/>
                <a:cs typeface="+mj-cs"/>
              </a:rPr>
              <a:t> por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desempleo</a:t>
            </a:r>
            <a:r>
              <a:rPr lang="it-IT" sz="1600" dirty="0">
                <a:solidFill>
                  <a:schemeClr val="tx2"/>
                </a:solidFill>
                <a:latin typeface="+mj-lt"/>
                <a:ea typeface="+mj-ea"/>
                <a:cs typeface="+mj-cs"/>
              </a:rPr>
              <a:t>), a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políticas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destinadas</a:t>
            </a:r>
            <a:r>
              <a:rPr lang="it-IT" sz="1600" dirty="0">
                <a:solidFill>
                  <a:schemeClr val="tx2"/>
                </a:solidFill>
                <a:latin typeface="+mj-lt"/>
                <a:ea typeface="+mj-ea"/>
                <a:cs typeface="+mj-cs"/>
              </a:rPr>
              <a:t> a </a:t>
            </a:r>
            <a:r>
              <a:rPr lang="it-IT" sz="1600" dirty="0" err="1">
                <a:solidFill>
                  <a:schemeClr val="tx2"/>
                </a:solidFill>
                <a:latin typeface="+mj-lt"/>
                <a:ea typeface="+mj-ea"/>
                <a:cs typeface="+mj-cs"/>
              </a:rPr>
              <a:t>promover</a:t>
            </a:r>
            <a:r>
              <a:rPr lang="it-IT" sz="1600" dirty="0">
                <a:solidFill>
                  <a:schemeClr val="tx2"/>
                </a:solidFill>
                <a:latin typeface="+mj-lt"/>
                <a:ea typeface="+mj-ea"/>
                <a:cs typeface="+mj-cs"/>
              </a:rPr>
              <a:t> la </a:t>
            </a:r>
            <a:r>
              <a:rPr lang="it-IT" sz="1600" dirty="0" err="1">
                <a:solidFill>
                  <a:schemeClr val="tx2"/>
                </a:solidFill>
                <a:latin typeface="+mj-lt"/>
                <a:ea typeface="+mj-ea"/>
                <a:cs typeface="+mj-cs"/>
              </a:rPr>
              <a:t>integración</a:t>
            </a:r>
            <a:r>
              <a:rPr lang="it-IT" sz="1600" dirty="0">
                <a:solidFill>
                  <a:schemeClr val="tx2"/>
                </a:solidFill>
                <a:latin typeface="+mj-lt"/>
                <a:ea typeface="+mj-ea"/>
                <a:cs typeface="+mj-cs"/>
              </a:rPr>
              <a:t> en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mercado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laboral</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jóvenes</a:t>
            </a:r>
            <a:r>
              <a:rPr lang="it-IT" sz="1600" dirty="0">
                <a:solidFill>
                  <a:schemeClr val="tx2"/>
                </a:solidFill>
                <a:latin typeface="+mj-lt"/>
                <a:ea typeface="+mj-ea"/>
                <a:cs typeface="+mj-cs"/>
              </a:rPr>
              <a:t> </a:t>
            </a:r>
            <a:r>
              <a:rPr lang="en-US" dirty="0">
                <a:solidFill>
                  <a:srgbClr val="000000"/>
                </a:solidFill>
                <a:latin typeface="Calibri"/>
                <a:ea typeface="Calibri"/>
              </a:rPr>
              <a:t>(</a:t>
            </a:r>
            <a:r>
              <a:rPr lang="en-US" b="1" dirty="0" err="1">
                <a:solidFill>
                  <a:srgbClr val="FF9933"/>
                </a:solidFill>
                <a:effectLst>
                  <a:outerShdw blurRad="38100" dist="38100" dir="2700000" algn="tl">
                    <a:srgbClr val="000000">
                      <a:alpha val="43137"/>
                    </a:srgbClr>
                  </a:outerShdw>
                </a:effectLst>
                <a:latin typeface="Calibri"/>
                <a:ea typeface="Calibri"/>
              </a:rPr>
              <a:t>Directriz</a:t>
            </a:r>
            <a:r>
              <a:rPr lang="en-US" b="1" dirty="0">
                <a:solidFill>
                  <a:srgbClr val="FF9933"/>
                </a:solidFill>
                <a:effectLst>
                  <a:outerShdw blurRad="38100" dist="38100" dir="2700000" algn="tl">
                    <a:srgbClr val="000000">
                      <a:alpha val="43137"/>
                    </a:srgbClr>
                  </a:outerShdw>
                </a:effectLst>
                <a:latin typeface="Calibri"/>
                <a:ea typeface="Calibri"/>
              </a:rPr>
              <a:t> 7</a:t>
            </a:r>
            <a:r>
              <a:rPr lang="en-US" dirty="0">
                <a:solidFill>
                  <a:srgbClr val="000000"/>
                </a:solidFill>
                <a:latin typeface="Calibri"/>
                <a:ea typeface="Calibri"/>
              </a:rPr>
              <a:t>). </a:t>
            </a:r>
            <a:endParaRPr lang="it-IT" dirty="0"/>
          </a:p>
        </p:txBody>
      </p:sp>
      <p:sp>
        <p:nvSpPr>
          <p:cNvPr id="7" name="Rettangolo 6"/>
          <p:cNvSpPr/>
          <p:nvPr/>
        </p:nvSpPr>
        <p:spPr>
          <a:xfrm>
            <a:off x="419732" y="2325073"/>
            <a:ext cx="8245679" cy="861774"/>
          </a:xfrm>
          <a:prstGeom prst="rect">
            <a:avLst/>
          </a:prstGeom>
        </p:spPr>
        <p:txBody>
          <a:bodyPr wrap="square">
            <a:spAutoFit/>
          </a:bodyPr>
          <a:lstStyle/>
          <a:p>
            <a:r>
              <a:rPr lang="it-IT" sz="1600" dirty="0">
                <a:solidFill>
                  <a:schemeClr val="tx2"/>
                </a:solidFill>
                <a:latin typeface="+mj-lt"/>
                <a:ea typeface="+mj-ea"/>
                <a:cs typeface="+mj-cs"/>
              </a:rPr>
              <a:t>Se insiste en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apoyo</a:t>
            </a:r>
            <a:r>
              <a:rPr lang="it-IT" sz="1600" dirty="0">
                <a:solidFill>
                  <a:schemeClr val="tx2"/>
                </a:solidFill>
                <a:latin typeface="+mj-lt"/>
                <a:ea typeface="+mj-ea"/>
                <a:cs typeface="+mj-cs"/>
              </a:rPr>
              <a:t> a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jóvenes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sobre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todo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no </a:t>
            </a:r>
            <a:r>
              <a:rPr lang="it-IT" sz="1600" dirty="0" err="1">
                <a:solidFill>
                  <a:schemeClr val="tx2"/>
                </a:solidFill>
                <a:latin typeface="+mj-lt"/>
                <a:ea typeface="+mj-ea"/>
                <a:cs typeface="+mj-cs"/>
              </a:rPr>
              <a:t>tienen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trabajo</a:t>
            </a:r>
            <a:r>
              <a:rPr lang="it-IT" sz="1600" dirty="0">
                <a:solidFill>
                  <a:schemeClr val="tx2"/>
                </a:solidFill>
                <a:latin typeface="+mj-lt"/>
                <a:ea typeface="+mj-ea"/>
                <a:cs typeface="+mj-cs"/>
              </a:rPr>
              <a:t> y no </a:t>
            </a:r>
            <a:r>
              <a:rPr lang="it-IT" sz="1600" dirty="0" err="1">
                <a:solidFill>
                  <a:schemeClr val="tx2"/>
                </a:solidFill>
                <a:latin typeface="+mj-lt"/>
                <a:ea typeface="+mj-ea"/>
                <a:cs typeface="+mj-cs"/>
              </a:rPr>
              <a:t>siguen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ningún</a:t>
            </a:r>
            <a:r>
              <a:rPr lang="it-IT" sz="1600" dirty="0">
                <a:solidFill>
                  <a:schemeClr val="tx2"/>
                </a:solidFill>
                <a:latin typeface="+mj-lt"/>
                <a:ea typeface="+mj-ea"/>
                <a:cs typeface="+mj-cs"/>
              </a:rPr>
              <a:t> tipo de </a:t>
            </a:r>
            <a:r>
              <a:rPr lang="it-IT" sz="1600" dirty="0" err="1">
                <a:solidFill>
                  <a:schemeClr val="tx2"/>
                </a:solidFill>
                <a:latin typeface="+mj-lt"/>
                <a:ea typeface="+mj-ea"/>
                <a:cs typeface="+mj-cs"/>
              </a:rPr>
              <a:t>formación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NiNi</a:t>
            </a:r>
            <a:r>
              <a:rPr lang="it-IT" sz="1600" dirty="0">
                <a:solidFill>
                  <a:schemeClr val="tx2"/>
                </a:solidFill>
                <a:latin typeface="+mj-lt"/>
                <a:ea typeface="+mj-ea"/>
                <a:cs typeface="+mj-cs"/>
              </a:rPr>
              <a:t>»), en </a:t>
            </a:r>
            <a:r>
              <a:rPr lang="it-IT" sz="1600" dirty="0" err="1">
                <a:solidFill>
                  <a:schemeClr val="tx2"/>
                </a:solidFill>
                <a:latin typeface="+mj-lt"/>
                <a:ea typeface="+mj-ea"/>
                <a:cs typeface="+mj-cs"/>
              </a:rPr>
              <a:t>cooperación</a:t>
            </a:r>
            <a:r>
              <a:rPr lang="it-IT" sz="1600" dirty="0">
                <a:solidFill>
                  <a:schemeClr val="tx2"/>
                </a:solidFill>
                <a:latin typeface="+mj-lt"/>
                <a:ea typeface="+mj-ea"/>
                <a:cs typeface="+mj-cs"/>
              </a:rPr>
              <a:t> con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interlocutores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sociales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incluida</a:t>
            </a:r>
            <a:r>
              <a:rPr lang="it-IT" sz="1600" dirty="0">
                <a:solidFill>
                  <a:schemeClr val="tx2"/>
                </a:solidFill>
                <a:latin typeface="+mj-lt"/>
                <a:ea typeface="+mj-ea"/>
                <a:cs typeface="+mj-cs"/>
              </a:rPr>
              <a:t> la </a:t>
            </a:r>
            <a:r>
              <a:rPr lang="it-IT" sz="1600" dirty="0" err="1">
                <a:solidFill>
                  <a:schemeClr val="tx2"/>
                </a:solidFill>
                <a:latin typeface="+mj-lt"/>
                <a:ea typeface="+mj-ea"/>
                <a:cs typeface="+mj-cs"/>
              </a:rPr>
              <a:t>intervención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precoz</a:t>
            </a:r>
            <a:r>
              <a:rPr lang="it-IT" sz="1600" dirty="0">
                <a:solidFill>
                  <a:schemeClr val="tx2"/>
                </a:solidFill>
                <a:latin typeface="+mj-lt"/>
                <a:ea typeface="+mj-ea"/>
                <a:cs typeface="+mj-cs"/>
              </a:rPr>
              <a:t> en caso de </a:t>
            </a:r>
            <a:r>
              <a:rPr lang="it-IT" sz="1600" dirty="0" err="1">
                <a:solidFill>
                  <a:schemeClr val="tx2"/>
                </a:solidFill>
                <a:latin typeface="+mj-lt"/>
                <a:ea typeface="+mj-ea"/>
                <a:cs typeface="+mj-cs"/>
              </a:rPr>
              <a:t>desempleo</a:t>
            </a:r>
            <a:r>
              <a:rPr lang="it-IT" sz="1600" dirty="0">
                <a:solidFill>
                  <a:schemeClr val="tx2"/>
                </a:solidFill>
                <a:latin typeface="+mj-lt"/>
                <a:ea typeface="+mj-ea"/>
                <a:cs typeface="+mj-cs"/>
              </a:rPr>
              <a:t> </a:t>
            </a:r>
            <a:r>
              <a:rPr lang="it-IT" dirty="0">
                <a:solidFill>
                  <a:srgbClr val="000000"/>
                </a:solidFill>
                <a:latin typeface="Calibri"/>
                <a:ea typeface="Calibri"/>
              </a:rPr>
              <a:t>(</a:t>
            </a:r>
            <a:r>
              <a:rPr lang="it-IT" b="1" dirty="0" err="1">
                <a:solidFill>
                  <a:srgbClr val="FF9933"/>
                </a:solidFill>
                <a:effectLst>
                  <a:outerShdw blurRad="38100" dist="38100" dir="2700000" algn="tl">
                    <a:srgbClr val="000000">
                      <a:alpha val="43137"/>
                    </a:srgbClr>
                  </a:outerShdw>
                </a:effectLst>
                <a:latin typeface="Calibri"/>
                <a:ea typeface="Calibri"/>
              </a:rPr>
              <a:t>Directriz</a:t>
            </a:r>
            <a:r>
              <a:rPr lang="it-IT" b="1" dirty="0">
                <a:solidFill>
                  <a:srgbClr val="FF9933"/>
                </a:solidFill>
                <a:effectLst>
                  <a:outerShdw blurRad="38100" dist="38100" dir="2700000" algn="tl">
                    <a:srgbClr val="000000">
                      <a:alpha val="43137"/>
                    </a:srgbClr>
                  </a:outerShdw>
                </a:effectLst>
                <a:latin typeface="Calibri"/>
                <a:ea typeface="Calibri"/>
              </a:rPr>
              <a:t> 8</a:t>
            </a:r>
            <a:r>
              <a:rPr lang="it-IT" dirty="0">
                <a:solidFill>
                  <a:srgbClr val="000000"/>
                </a:solidFill>
                <a:latin typeface="Calibri"/>
                <a:ea typeface="Calibri"/>
              </a:rPr>
              <a:t>)</a:t>
            </a:r>
            <a:endParaRPr lang="it-IT" dirty="0"/>
          </a:p>
        </p:txBody>
      </p:sp>
      <p:sp>
        <p:nvSpPr>
          <p:cNvPr id="8" name="Rettangolo 7"/>
          <p:cNvSpPr/>
          <p:nvPr/>
        </p:nvSpPr>
        <p:spPr>
          <a:xfrm>
            <a:off x="419732" y="3346129"/>
            <a:ext cx="8090367" cy="1354217"/>
          </a:xfrm>
          <a:prstGeom prst="rect">
            <a:avLst/>
          </a:prstGeom>
        </p:spPr>
        <p:txBody>
          <a:bodyPr wrap="square">
            <a:spAutoFit/>
          </a:bodyPr>
          <a:lstStyle/>
          <a:p>
            <a:r>
              <a:rPr lang="it-IT" sz="1600" dirty="0">
                <a:solidFill>
                  <a:schemeClr val="tx2"/>
                </a:solidFill>
                <a:latin typeface="+mj-lt"/>
                <a:ea typeface="+mj-ea"/>
                <a:cs typeface="+mj-cs"/>
              </a:rPr>
              <a:t>Un elemento clave es </a:t>
            </a:r>
            <a:r>
              <a:rPr lang="it-IT" sz="1600" dirty="0" err="1">
                <a:solidFill>
                  <a:schemeClr val="tx2"/>
                </a:solidFill>
                <a:latin typeface="+mj-lt"/>
                <a:ea typeface="+mj-ea"/>
                <a:cs typeface="+mj-cs"/>
              </a:rPr>
              <a:t>garantizar</a:t>
            </a:r>
            <a:r>
              <a:rPr lang="it-IT" sz="1600" dirty="0">
                <a:solidFill>
                  <a:schemeClr val="tx2"/>
                </a:solidFill>
                <a:latin typeface="+mj-lt"/>
                <a:ea typeface="+mj-ea"/>
                <a:cs typeface="+mj-cs"/>
              </a:rPr>
              <a:t> la «</a:t>
            </a:r>
            <a:r>
              <a:rPr lang="it-IT" sz="1600" dirty="0" err="1">
                <a:solidFill>
                  <a:schemeClr val="tx2"/>
                </a:solidFill>
                <a:latin typeface="+mj-lt"/>
                <a:ea typeface="+mj-ea"/>
                <a:cs typeface="+mj-cs"/>
              </a:rPr>
              <a:t>movilidad</a:t>
            </a:r>
            <a:r>
              <a:rPr lang="it-IT" sz="1600" dirty="0">
                <a:solidFill>
                  <a:schemeClr val="tx2"/>
                </a:solidFill>
                <a:latin typeface="+mj-lt"/>
                <a:ea typeface="+mj-ea"/>
                <a:cs typeface="+mj-cs"/>
              </a:rPr>
              <a:t> en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aprendizaje</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jóvenes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permitiendo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itinerarios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aprendizaje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flexible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estableciendo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asociaciones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entre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mundo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laboral</a:t>
            </a:r>
            <a:r>
              <a:rPr lang="it-IT" sz="1600" dirty="0">
                <a:solidFill>
                  <a:schemeClr val="tx2"/>
                </a:solidFill>
                <a:latin typeface="+mj-lt"/>
                <a:ea typeface="+mj-ea"/>
                <a:cs typeface="+mj-cs"/>
              </a:rPr>
              <a:t> y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mundo</a:t>
            </a:r>
            <a:r>
              <a:rPr lang="it-IT" sz="1600" dirty="0">
                <a:solidFill>
                  <a:schemeClr val="tx2"/>
                </a:solidFill>
                <a:latin typeface="+mj-lt"/>
                <a:ea typeface="+mj-ea"/>
                <a:cs typeface="+mj-cs"/>
              </a:rPr>
              <a:t> de la </a:t>
            </a:r>
            <a:r>
              <a:rPr lang="it-IT" sz="1600" dirty="0" err="1">
                <a:solidFill>
                  <a:schemeClr val="tx2"/>
                </a:solidFill>
                <a:latin typeface="+mj-lt"/>
                <a:ea typeface="+mj-ea"/>
                <a:cs typeface="+mj-cs"/>
              </a:rPr>
              <a:t>educación</a:t>
            </a:r>
            <a:r>
              <a:rPr lang="it-IT" sz="1600" dirty="0">
                <a:solidFill>
                  <a:schemeClr val="tx2"/>
                </a:solidFill>
                <a:latin typeface="+mj-lt"/>
                <a:ea typeface="+mj-ea"/>
                <a:cs typeface="+mj-cs"/>
              </a:rPr>
              <a:t> y </a:t>
            </a:r>
            <a:r>
              <a:rPr lang="it-IT" sz="1600" dirty="0" err="1">
                <a:solidFill>
                  <a:schemeClr val="tx2"/>
                </a:solidFill>
                <a:latin typeface="+mj-lt"/>
                <a:ea typeface="+mj-ea"/>
                <a:cs typeface="+mj-cs"/>
              </a:rPr>
              <a:t>reduciendo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número</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jóvenes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desempleados</a:t>
            </a:r>
            <a:r>
              <a:rPr lang="it-IT" sz="1600" dirty="0">
                <a:solidFill>
                  <a:schemeClr val="tx2"/>
                </a:solidFill>
                <a:latin typeface="+mj-lt"/>
                <a:ea typeface="+mj-ea"/>
                <a:cs typeface="+mj-cs"/>
              </a:rPr>
              <a:t> y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no </a:t>
            </a:r>
            <a:r>
              <a:rPr lang="it-IT" sz="1600" dirty="0" err="1">
                <a:solidFill>
                  <a:schemeClr val="tx2"/>
                </a:solidFill>
                <a:latin typeface="+mj-lt"/>
                <a:ea typeface="+mj-ea"/>
                <a:cs typeface="+mj-cs"/>
              </a:rPr>
              <a:t>siguen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educación</a:t>
            </a:r>
            <a:r>
              <a:rPr lang="it-IT" sz="1600" dirty="0">
                <a:solidFill>
                  <a:schemeClr val="tx2"/>
                </a:solidFill>
                <a:latin typeface="+mj-lt"/>
                <a:ea typeface="+mj-ea"/>
                <a:cs typeface="+mj-cs"/>
              </a:rPr>
              <a:t> o </a:t>
            </a:r>
            <a:r>
              <a:rPr lang="it-IT" sz="1600" dirty="0" err="1">
                <a:solidFill>
                  <a:schemeClr val="tx2"/>
                </a:solidFill>
                <a:latin typeface="+mj-lt"/>
                <a:ea typeface="+mj-ea"/>
                <a:cs typeface="+mj-cs"/>
              </a:rPr>
              <a:t>formación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alguna</a:t>
            </a:r>
            <a:r>
              <a:rPr lang="it-IT" sz="1600" dirty="0">
                <a:solidFill>
                  <a:schemeClr val="tx2"/>
                </a:solidFill>
                <a:latin typeface="+mj-lt"/>
                <a:ea typeface="+mj-ea"/>
                <a:cs typeface="+mj-cs"/>
              </a:rPr>
              <a:t> </a:t>
            </a:r>
            <a:r>
              <a:rPr lang="it-IT" dirty="0">
                <a:solidFill>
                  <a:srgbClr val="000000"/>
                </a:solidFill>
                <a:latin typeface="Calibri"/>
                <a:ea typeface="Calibri"/>
              </a:rPr>
              <a:t>(</a:t>
            </a:r>
            <a:r>
              <a:rPr lang="it-IT" b="1" dirty="0" err="1">
                <a:solidFill>
                  <a:srgbClr val="FF9933"/>
                </a:solidFill>
                <a:effectLst>
                  <a:outerShdw blurRad="38100" dist="38100" dir="2700000" algn="tl">
                    <a:srgbClr val="000000">
                      <a:alpha val="43137"/>
                    </a:srgbClr>
                  </a:outerShdw>
                </a:effectLst>
                <a:latin typeface="Calibri"/>
                <a:ea typeface="Calibri"/>
              </a:rPr>
              <a:t>Directriz</a:t>
            </a:r>
            <a:r>
              <a:rPr lang="it-IT" b="1" dirty="0">
                <a:solidFill>
                  <a:srgbClr val="FF9933"/>
                </a:solidFill>
                <a:effectLst>
                  <a:outerShdw blurRad="38100" dist="38100" dir="2700000" algn="tl">
                    <a:srgbClr val="000000">
                      <a:alpha val="43137"/>
                    </a:srgbClr>
                  </a:outerShdw>
                </a:effectLst>
                <a:latin typeface="Calibri"/>
                <a:ea typeface="Calibri"/>
              </a:rPr>
              <a:t> 9</a:t>
            </a:r>
            <a:r>
              <a:rPr lang="it-IT" dirty="0">
                <a:solidFill>
                  <a:srgbClr val="000000"/>
                </a:solidFill>
                <a:latin typeface="Calibri"/>
                <a:ea typeface="Calibri"/>
              </a:rPr>
              <a:t>)</a:t>
            </a:r>
            <a:endParaRPr lang="it-IT" dirty="0"/>
          </a:p>
        </p:txBody>
      </p:sp>
      <p:sp>
        <p:nvSpPr>
          <p:cNvPr id="9" name="Rettangolo 8"/>
          <p:cNvSpPr/>
          <p:nvPr/>
        </p:nvSpPr>
        <p:spPr>
          <a:xfrm>
            <a:off x="395536" y="4725144"/>
            <a:ext cx="8162376" cy="1260345"/>
          </a:xfrm>
          <a:prstGeom prst="rect">
            <a:avLst/>
          </a:prstGeom>
        </p:spPr>
        <p:txBody>
          <a:bodyPr wrap="square">
            <a:spAutoFit/>
          </a:bodyPr>
          <a:lstStyle/>
          <a:p>
            <a:pPr algn="just">
              <a:lnSpc>
                <a:spcPct val="115000"/>
              </a:lnSpc>
              <a:spcAft>
                <a:spcPts val="0"/>
              </a:spcAft>
            </a:pPr>
            <a:r>
              <a:rPr lang="it-IT" sz="1600" dirty="0">
                <a:solidFill>
                  <a:schemeClr val="tx2"/>
                </a:solidFill>
                <a:latin typeface="+mj-lt"/>
                <a:ea typeface="+mj-ea"/>
                <a:cs typeface="+mj-cs"/>
              </a:rPr>
              <a:t>Las </a:t>
            </a:r>
            <a:r>
              <a:rPr lang="it-IT" sz="1600" dirty="0" err="1">
                <a:solidFill>
                  <a:schemeClr val="tx2"/>
                </a:solidFill>
                <a:latin typeface="+mj-lt"/>
                <a:ea typeface="+mj-ea"/>
                <a:cs typeface="+mj-cs"/>
              </a:rPr>
              <a:t>directrices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indican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también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deben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reforzarse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sistemas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protección</a:t>
            </a:r>
            <a:r>
              <a:rPr lang="it-IT" sz="1600" dirty="0">
                <a:solidFill>
                  <a:schemeClr val="tx2"/>
                </a:solidFill>
                <a:latin typeface="+mj-lt"/>
                <a:ea typeface="+mj-ea"/>
                <a:cs typeface="+mj-cs"/>
              </a:rPr>
              <a:t> social,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aprendizaje</a:t>
            </a:r>
            <a:r>
              <a:rPr lang="it-IT" sz="1600" dirty="0">
                <a:solidFill>
                  <a:schemeClr val="tx2"/>
                </a:solidFill>
                <a:latin typeface="+mj-lt"/>
                <a:ea typeface="+mj-ea"/>
                <a:cs typeface="+mj-cs"/>
              </a:rPr>
              <a:t> permanente y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políticas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inclusión</a:t>
            </a:r>
            <a:r>
              <a:rPr lang="it-IT" sz="1600" dirty="0">
                <a:solidFill>
                  <a:schemeClr val="tx2"/>
                </a:solidFill>
                <a:latin typeface="+mj-lt"/>
                <a:ea typeface="+mj-ea"/>
                <a:cs typeface="+mj-cs"/>
              </a:rPr>
              <a:t>, a fin de crear </a:t>
            </a:r>
            <a:r>
              <a:rPr lang="it-IT" sz="1600" dirty="0" err="1">
                <a:solidFill>
                  <a:schemeClr val="tx2"/>
                </a:solidFill>
                <a:latin typeface="+mj-lt"/>
                <a:ea typeface="+mj-ea"/>
                <a:cs typeface="+mj-cs"/>
              </a:rPr>
              <a:t>posibilidades</a:t>
            </a:r>
            <a:r>
              <a:rPr lang="it-IT" sz="1600" dirty="0">
                <a:solidFill>
                  <a:schemeClr val="tx2"/>
                </a:solidFill>
                <a:latin typeface="+mj-lt"/>
                <a:ea typeface="+mj-ea"/>
                <a:cs typeface="+mj-cs"/>
              </a:rPr>
              <a:t> en </a:t>
            </a:r>
            <a:r>
              <a:rPr lang="it-IT" sz="1600" dirty="0" err="1">
                <a:solidFill>
                  <a:schemeClr val="tx2"/>
                </a:solidFill>
                <a:latin typeface="+mj-lt"/>
                <a:ea typeface="+mj-ea"/>
                <a:cs typeface="+mj-cs"/>
              </a:rPr>
              <a:t>distintas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etapas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vidas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personas</a:t>
            </a:r>
            <a:r>
              <a:rPr lang="it-IT" sz="1600" dirty="0">
                <a:solidFill>
                  <a:schemeClr val="tx2"/>
                </a:solidFill>
                <a:latin typeface="+mj-lt"/>
                <a:ea typeface="+mj-ea"/>
                <a:cs typeface="+mj-cs"/>
              </a:rPr>
              <a:t> y </a:t>
            </a:r>
            <a:r>
              <a:rPr lang="it-IT" sz="1600" dirty="0" err="1">
                <a:solidFill>
                  <a:schemeClr val="tx2"/>
                </a:solidFill>
                <a:latin typeface="+mj-lt"/>
                <a:ea typeface="+mj-ea"/>
                <a:cs typeface="+mj-cs"/>
              </a:rPr>
              <a:t>protegerlas</a:t>
            </a:r>
            <a:r>
              <a:rPr lang="it-IT" sz="1600" dirty="0">
                <a:solidFill>
                  <a:schemeClr val="tx2"/>
                </a:solidFill>
                <a:latin typeface="+mj-lt"/>
                <a:ea typeface="+mj-ea"/>
                <a:cs typeface="+mj-cs"/>
              </a:rPr>
              <a:t> contra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riesgos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exclusión</a:t>
            </a:r>
            <a:r>
              <a:rPr lang="it-IT" sz="1600" dirty="0">
                <a:solidFill>
                  <a:schemeClr val="tx2"/>
                </a:solidFill>
                <a:latin typeface="+mj-lt"/>
                <a:ea typeface="+mj-ea"/>
                <a:cs typeface="+mj-cs"/>
              </a:rPr>
              <a:t>» </a:t>
            </a:r>
            <a:r>
              <a:rPr lang="it-IT" dirty="0">
                <a:solidFill>
                  <a:srgbClr val="000000"/>
                </a:solidFill>
                <a:latin typeface="Calibri"/>
                <a:ea typeface="Calibri"/>
              </a:rPr>
              <a:t>(</a:t>
            </a:r>
            <a:r>
              <a:rPr lang="it-IT" b="1" dirty="0" err="1">
                <a:solidFill>
                  <a:srgbClr val="FF9933"/>
                </a:solidFill>
                <a:effectLst>
                  <a:outerShdw blurRad="38100" dist="38100" dir="2700000" algn="tl">
                    <a:srgbClr val="000000">
                      <a:alpha val="43137"/>
                    </a:srgbClr>
                  </a:outerShdw>
                </a:effectLst>
                <a:latin typeface="Calibri"/>
                <a:ea typeface="Calibri"/>
              </a:rPr>
              <a:t>Directriz</a:t>
            </a:r>
            <a:r>
              <a:rPr lang="it-IT" b="1" dirty="0">
                <a:solidFill>
                  <a:srgbClr val="FF9933"/>
                </a:solidFill>
                <a:effectLst>
                  <a:outerShdw blurRad="38100" dist="38100" dir="2700000" algn="tl">
                    <a:srgbClr val="000000">
                      <a:alpha val="43137"/>
                    </a:srgbClr>
                  </a:outerShdw>
                </a:effectLst>
                <a:latin typeface="Calibri"/>
                <a:ea typeface="Calibri"/>
              </a:rPr>
              <a:t> 10</a:t>
            </a:r>
            <a:r>
              <a:rPr lang="it-IT" dirty="0">
                <a:solidFill>
                  <a:srgbClr val="000000"/>
                </a:solidFill>
                <a:latin typeface="Calibri"/>
                <a:ea typeface="Calibri"/>
              </a:rPr>
              <a:t>).</a:t>
            </a:r>
            <a:endParaRPr lang="it-IT" dirty="0"/>
          </a:p>
        </p:txBody>
      </p:sp>
      <p:sp>
        <p:nvSpPr>
          <p:cNvPr id="10" name="Rettangolo 9"/>
          <p:cNvSpPr/>
          <p:nvPr/>
        </p:nvSpPr>
        <p:spPr>
          <a:xfrm>
            <a:off x="419732" y="116632"/>
            <a:ext cx="6600540" cy="779444"/>
          </a:xfrm>
          <a:prstGeom prst="rect">
            <a:avLst/>
          </a:prstGeom>
        </p:spPr>
        <p:txBody>
          <a:bodyPr wrap="square">
            <a:spAutoFit/>
          </a:bodyPr>
          <a:lstStyle/>
          <a:p>
            <a:pPr algn="just">
              <a:lnSpc>
                <a:spcPct val="115000"/>
              </a:lnSpc>
              <a:spcAft>
                <a:spcPts val="0"/>
              </a:spcAft>
            </a:pP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Principales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líneas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y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tendencias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de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las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políticas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públicas</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de Europa</a:t>
            </a:r>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solidFill>
                  <a:srgbClr val="000000"/>
                </a:solidFill>
              </a:rPr>
              <a:t>Staff di </a:t>
            </a:r>
            <a:r>
              <a:rPr lang="it-IT" b="1" dirty="0">
                <a:solidFill>
                  <a:srgbClr val="FF6600"/>
                </a:solidFill>
              </a:rPr>
              <a:t>S</a:t>
            </a:r>
            <a:r>
              <a:rPr lang="it-IT" dirty="0">
                <a:solidFill>
                  <a:srgbClr val="000000"/>
                </a:solidFill>
              </a:rPr>
              <a:t>tatistica </a:t>
            </a:r>
            <a:r>
              <a:rPr lang="it-IT" b="1" dirty="0">
                <a:solidFill>
                  <a:srgbClr val="FF6600"/>
                </a:solidFill>
              </a:rPr>
              <a:t>S</a:t>
            </a:r>
            <a:r>
              <a:rPr lang="it-IT" dirty="0">
                <a:solidFill>
                  <a:srgbClr val="000000"/>
                </a:solidFill>
              </a:rPr>
              <a:t>tudi e </a:t>
            </a:r>
            <a:r>
              <a:rPr lang="it-IT" b="1" dirty="0">
                <a:solidFill>
                  <a:srgbClr val="FF6600"/>
                </a:solidFill>
              </a:rPr>
              <a:t>R</a:t>
            </a:r>
            <a:r>
              <a:rPr lang="it-IT" dirty="0">
                <a:solidFill>
                  <a:srgbClr val="000000"/>
                </a:solidFill>
              </a:rPr>
              <a:t>icerche sul </a:t>
            </a:r>
            <a:r>
              <a:rPr lang="it-IT" b="1" dirty="0">
                <a:solidFill>
                  <a:srgbClr val="FF6600"/>
                </a:solidFill>
              </a:rPr>
              <a:t>M</a:t>
            </a:r>
            <a:r>
              <a:rPr lang="it-IT" dirty="0">
                <a:solidFill>
                  <a:srgbClr val="000000"/>
                </a:solidFill>
              </a:rPr>
              <a:t>ercato del </a:t>
            </a:r>
            <a:r>
              <a:rPr lang="it-IT" b="1" dirty="0">
                <a:solidFill>
                  <a:srgbClr val="FF6600"/>
                </a:solidFill>
              </a:rPr>
              <a:t>L</a:t>
            </a:r>
            <a:r>
              <a:rPr lang="it-IT" dirty="0">
                <a:solidFill>
                  <a:srgbClr val="000000"/>
                </a:solidFill>
              </a:rPr>
              <a:t>avoro - </a:t>
            </a:r>
            <a:r>
              <a:rPr lang="it-IT" b="1" i="1" dirty="0" err="1">
                <a:solidFill>
                  <a:srgbClr val="FF6600"/>
                </a:solidFill>
              </a:rPr>
              <a:t>SSRM</a:t>
            </a:r>
            <a:r>
              <a:rPr lang="it-IT" i="1" dirty="0" err="1">
                <a:solidFill>
                  <a:srgbClr val="000000"/>
                </a:solidFill>
              </a:rPr>
              <a:t>d</a:t>
            </a:r>
            <a:r>
              <a:rPr lang="it-IT" b="1" i="1" dirty="0" err="1">
                <a:solidFill>
                  <a:srgbClr val="FF6600"/>
                </a:solidFill>
              </a:rPr>
              <a:t>L</a:t>
            </a:r>
            <a:r>
              <a:rPr lang="it-IT" sz="1400" dirty="0">
                <a:solidFill>
                  <a:srgbClr val="000000"/>
                </a:solidFill>
                <a:latin typeface="Arial" charset="0"/>
              </a:rPr>
              <a:t> </a:t>
            </a:r>
          </a:p>
        </p:txBody>
      </p:sp>
      <p:sp>
        <p:nvSpPr>
          <p:cNvPr id="2" name="Rettangolo 1"/>
          <p:cNvSpPr/>
          <p:nvPr/>
        </p:nvSpPr>
        <p:spPr>
          <a:xfrm>
            <a:off x="395536" y="476672"/>
            <a:ext cx="4146648" cy="400110"/>
          </a:xfrm>
          <a:prstGeom prst="rect">
            <a:avLst/>
          </a:prstGeom>
        </p:spPr>
        <p:txBody>
          <a:bodyPr wrap="none">
            <a:spAutoFit/>
          </a:bodyPr>
          <a:lstStyle/>
          <a:p>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Desafíos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a:t>
            </a:r>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comunes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a:t>
            </a:r>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regionales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Europa</a:t>
            </a:r>
            <a:endParaRPr lang="it-IT" sz="2000" b="1" dirty="0">
              <a:solidFill>
                <a:srgbClr val="FF9933"/>
              </a:solidFill>
              <a:effectLst>
                <a:outerShdw blurRad="38100" dist="38100" dir="2700000" algn="tl">
                  <a:srgbClr val="000000">
                    <a:alpha val="43137"/>
                  </a:srgbClr>
                </a:outerShdw>
              </a:effectLst>
            </a:endParaRPr>
          </a:p>
        </p:txBody>
      </p:sp>
      <p:sp>
        <p:nvSpPr>
          <p:cNvPr id="3" name="Rettangolo 2"/>
          <p:cNvSpPr/>
          <p:nvPr/>
        </p:nvSpPr>
        <p:spPr>
          <a:xfrm>
            <a:off x="431133" y="1412776"/>
            <a:ext cx="8280920" cy="1338123"/>
          </a:xfrm>
          <a:prstGeom prst="rect">
            <a:avLst/>
          </a:prstGeom>
        </p:spPr>
        <p:txBody>
          <a:bodyPr wrap="square">
            <a:spAutoFit/>
          </a:bodyPr>
          <a:lstStyle/>
          <a:p>
            <a:pPr algn="just">
              <a:lnSpc>
                <a:spcPct val="115000"/>
              </a:lnSpc>
              <a:spcAft>
                <a:spcPts val="0"/>
              </a:spcAft>
            </a:pPr>
            <a:r>
              <a:rPr lang="es-ES_tradnl" dirty="0">
                <a:solidFill>
                  <a:schemeClr val="tx2"/>
                </a:solidFill>
                <a:latin typeface="+mj-lt"/>
                <a:ea typeface="+mj-ea"/>
                <a:cs typeface="+mj-cs"/>
              </a:rPr>
              <a:t>Por mucho que la situación ocupacional de los jóvenes sea diferente de país en país, en Europa surgen problemas recurrentes que se deben afrontar con un abanico de medidas análogas, aunque oportunamente calibradas en función de lo específico de cada contexto. </a:t>
            </a:r>
            <a:endParaRPr lang="it-IT" dirty="0">
              <a:solidFill>
                <a:schemeClr val="tx2"/>
              </a:solidFill>
              <a:latin typeface="+mj-lt"/>
              <a:ea typeface="+mj-ea"/>
              <a:cs typeface="+mj-cs"/>
            </a:endParaRPr>
          </a:p>
        </p:txBody>
      </p:sp>
      <p:sp>
        <p:nvSpPr>
          <p:cNvPr id="5" name="Rettangolo 4"/>
          <p:cNvSpPr/>
          <p:nvPr/>
        </p:nvSpPr>
        <p:spPr>
          <a:xfrm>
            <a:off x="412100" y="3356992"/>
            <a:ext cx="8136904" cy="1477328"/>
          </a:xfrm>
          <a:prstGeom prst="rect">
            <a:avLst/>
          </a:prstGeom>
        </p:spPr>
        <p:txBody>
          <a:bodyPr wrap="square">
            <a:spAutoFit/>
          </a:bodyPr>
          <a:lstStyle/>
          <a:p>
            <a:pPr algn="just"/>
            <a:r>
              <a:rPr lang="es-ES_tradnl" dirty="0">
                <a:solidFill>
                  <a:schemeClr val="tx2"/>
                </a:solidFill>
                <a:latin typeface="+mj-lt"/>
                <a:ea typeface="+mj-ea"/>
                <a:cs typeface="+mj-cs"/>
              </a:rPr>
              <a:t>Organismos internacionales como el Comité de Empleo (EMCO) han trabajado ampliamente sobre la cuestión, incluso elaborando documentos y reseñas temáticas de apoyo a la valoración de los instrumentos adoptados y al intercambio de experiencias entre países, especialmente en el periodo reciente.</a:t>
            </a:r>
            <a:endParaRPr lang="it-IT" dirty="0">
              <a:solidFill>
                <a:schemeClr val="tx2"/>
              </a:solidFill>
              <a:latin typeface="+mj-lt"/>
              <a:ea typeface="+mj-ea"/>
              <a:cs typeface="+mj-cs"/>
            </a:endParaRPr>
          </a:p>
        </p:txBody>
      </p:sp>
    </p:spTree>
    <p:extLst>
      <p:ext uri="{BB962C8B-B14F-4D97-AF65-F5344CB8AC3E}">
        <p14:creationId xmlns:p14="http://schemas.microsoft.com/office/powerpoint/2010/main" val="3698240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8588" y="188640"/>
            <a:ext cx="6549675" cy="800219"/>
          </a:xfrm>
          <a:prstGeom prst="rect">
            <a:avLst/>
          </a:prstGeom>
        </p:spPr>
        <p:txBody>
          <a:bodyPr wrap="square">
            <a:spAutoFit/>
          </a:bodyPr>
          <a:lstStyle/>
          <a:p>
            <a:pPr>
              <a:lnSpc>
                <a:spcPct val="115000"/>
              </a:lnSpc>
              <a:spcAft>
                <a:spcPts val="0"/>
              </a:spcAft>
            </a:pP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Desafíos</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comunes</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it-IT"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regionales</a:t>
            </a:r>
            <a:r>
              <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en-US" sz="2000" b="1" dirty="0" err="1" smtClean="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políticas</a:t>
            </a:r>
            <a:r>
              <a:rPr lang="en-US" sz="2000" b="1" dirty="0" smtClean="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r>
              <a:rPr lang="en-US" sz="2000" b="1" dirty="0" err="1" smtClean="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activas</a:t>
            </a:r>
            <a:r>
              <a:rPr lang="en-US" sz="2000" b="1" dirty="0" smtClean="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del </a:t>
            </a:r>
            <a:r>
              <a:rPr lang="en-US"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mercado</a:t>
            </a:r>
            <a:r>
              <a:rPr lang="en-US"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de </a:t>
            </a:r>
            <a:r>
              <a:rPr lang="en-US" sz="2000" b="1" dirty="0" err="1">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trabajo</a:t>
            </a:r>
            <a:r>
              <a:rPr lang="en-US"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rPr>
              <a:t> </a:t>
            </a:r>
            <a:endParaRPr lang="it-IT" sz="2000" b="1" dirty="0">
              <a:solidFill>
                <a:srgbClr val="FF9933"/>
              </a:solidFill>
              <a:effectLst>
                <a:outerShdw blurRad="38100" dist="38100" dir="2700000" algn="tl">
                  <a:srgbClr val="000000">
                    <a:alpha val="43137"/>
                  </a:srgbClr>
                </a:outerShdw>
              </a:effectLst>
              <a:latin typeface="Calibri" pitchFamily="34" charset="0"/>
              <a:ea typeface="Calibri"/>
              <a:cs typeface="Calibri" pitchFamily="34" charset="0"/>
            </a:endParaRPr>
          </a:p>
        </p:txBody>
      </p:sp>
      <p:sp>
        <p:nvSpPr>
          <p:cNvPr id="3" name="Rettangolo 2"/>
          <p:cNvSpPr/>
          <p:nvPr/>
        </p:nvSpPr>
        <p:spPr>
          <a:xfrm>
            <a:off x="395536" y="1124744"/>
            <a:ext cx="8280920" cy="633379"/>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Muchos gobiernos nacionales han iniciado o adaptado políticas de mercado de trabajo activas (PMTA) como reacción ante el creciente desempleo juvenil. </a:t>
            </a:r>
            <a:endParaRPr lang="it-IT" sz="1600" dirty="0">
              <a:solidFill>
                <a:schemeClr val="tx2"/>
              </a:solidFill>
              <a:latin typeface="+mj-lt"/>
              <a:ea typeface="+mj-ea"/>
              <a:cs typeface="+mj-cs"/>
            </a:endParaRPr>
          </a:p>
        </p:txBody>
      </p:sp>
      <p:sp>
        <p:nvSpPr>
          <p:cNvPr id="5" name="Rettangolo 4"/>
          <p:cNvSpPr/>
          <p:nvPr/>
        </p:nvSpPr>
        <p:spPr>
          <a:xfrm>
            <a:off x="395536" y="1988840"/>
            <a:ext cx="8280920" cy="4410438"/>
          </a:xfrm>
          <a:prstGeom prst="rect">
            <a:avLst/>
          </a:prstGeom>
        </p:spPr>
        <p:txBody>
          <a:bodyPr wrap="square">
            <a:spAutoFit/>
          </a:bodyPr>
          <a:lstStyle/>
          <a:p>
            <a:pPr algn="just">
              <a:lnSpc>
                <a:spcPct val="115000"/>
              </a:lnSpc>
              <a:spcAft>
                <a:spcPts val="0"/>
              </a:spcAft>
            </a:pPr>
            <a:r>
              <a:rPr lang="en-US" sz="1600" dirty="0" err="1">
                <a:solidFill>
                  <a:schemeClr val="tx2"/>
                </a:solidFill>
                <a:latin typeface="+mj-lt"/>
                <a:ea typeface="+mj-ea"/>
                <a:cs typeface="+mj-cs"/>
              </a:rPr>
              <a:t>Muchos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gobiernos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nacionales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han</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iniciado</a:t>
            </a:r>
            <a:r>
              <a:rPr lang="en-US" sz="1600" dirty="0">
                <a:solidFill>
                  <a:schemeClr val="tx2"/>
                </a:solidFill>
                <a:latin typeface="+mj-lt"/>
                <a:ea typeface="+mj-ea"/>
                <a:cs typeface="+mj-cs"/>
              </a:rPr>
              <a:t> o </a:t>
            </a:r>
            <a:r>
              <a:rPr lang="en-US" sz="1600" dirty="0" err="1">
                <a:solidFill>
                  <a:schemeClr val="tx2"/>
                </a:solidFill>
                <a:latin typeface="+mj-lt"/>
                <a:ea typeface="+mj-ea"/>
                <a:cs typeface="+mj-cs"/>
              </a:rPr>
              <a:t>adaptado</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políticas</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mercado</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trabajo</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activas</a:t>
            </a:r>
            <a:r>
              <a:rPr lang="en-US" sz="1600" dirty="0">
                <a:solidFill>
                  <a:schemeClr val="tx2"/>
                </a:solidFill>
                <a:latin typeface="+mj-lt"/>
                <a:ea typeface="+mj-ea"/>
                <a:cs typeface="+mj-cs"/>
              </a:rPr>
              <a:t> (PMTA) </a:t>
            </a:r>
            <a:r>
              <a:rPr lang="en-US" sz="1600" dirty="0" err="1">
                <a:solidFill>
                  <a:schemeClr val="tx2"/>
                </a:solidFill>
                <a:latin typeface="+mj-lt"/>
                <a:ea typeface="+mj-ea"/>
                <a:cs typeface="+mj-cs"/>
              </a:rPr>
              <a:t>como</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reacción</a:t>
            </a:r>
            <a:r>
              <a:rPr lang="en-US" sz="1600" dirty="0">
                <a:solidFill>
                  <a:schemeClr val="tx2"/>
                </a:solidFill>
                <a:latin typeface="+mj-lt"/>
                <a:ea typeface="+mj-ea"/>
                <a:cs typeface="+mj-cs"/>
              </a:rPr>
              <a:t> ante el </a:t>
            </a:r>
            <a:r>
              <a:rPr lang="en-US" sz="1600" dirty="0" err="1">
                <a:solidFill>
                  <a:schemeClr val="tx2"/>
                </a:solidFill>
                <a:latin typeface="+mj-lt"/>
                <a:ea typeface="+mj-ea"/>
                <a:cs typeface="+mj-cs"/>
              </a:rPr>
              <a:t>creciente</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desempleo</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juvenil</a:t>
            </a:r>
            <a:r>
              <a:rPr lang="en-US" sz="1600" dirty="0">
                <a:solidFill>
                  <a:schemeClr val="tx2"/>
                </a:solidFill>
                <a:latin typeface="+mj-lt"/>
                <a:ea typeface="+mj-ea"/>
                <a:cs typeface="+mj-cs"/>
              </a:rPr>
              <a:t>. </a:t>
            </a:r>
          </a:p>
          <a:p>
            <a:pPr algn="just">
              <a:lnSpc>
                <a:spcPct val="115000"/>
              </a:lnSpc>
              <a:spcAft>
                <a:spcPts val="0"/>
              </a:spcAft>
            </a:pPr>
            <a:endParaRPr lang="en-US" sz="1600" dirty="0">
              <a:solidFill>
                <a:schemeClr val="tx2"/>
              </a:solidFill>
              <a:latin typeface="+mj-lt"/>
              <a:ea typeface="+mj-ea"/>
              <a:cs typeface="+mj-cs"/>
            </a:endParaRPr>
          </a:p>
          <a:p>
            <a:pPr algn="just">
              <a:lnSpc>
                <a:spcPct val="115000"/>
              </a:lnSpc>
              <a:spcAft>
                <a:spcPts val="0"/>
              </a:spcAft>
            </a:pPr>
            <a:r>
              <a:rPr lang="en-US" sz="1600" dirty="0" err="1">
                <a:solidFill>
                  <a:schemeClr val="tx2"/>
                </a:solidFill>
                <a:latin typeface="+mj-lt"/>
                <a:ea typeface="+mj-ea"/>
                <a:cs typeface="+mj-cs"/>
              </a:rPr>
              <a:t>Estas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políticas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tienden</a:t>
            </a:r>
            <a:r>
              <a:rPr lang="en-US" sz="1600" dirty="0">
                <a:solidFill>
                  <a:schemeClr val="tx2"/>
                </a:solidFill>
                <a:latin typeface="+mj-lt"/>
                <a:ea typeface="+mj-ea"/>
                <a:cs typeface="+mj-cs"/>
              </a:rPr>
              <a:t> a </a:t>
            </a:r>
            <a:r>
              <a:rPr lang="en-US" sz="1600" dirty="0" err="1">
                <a:solidFill>
                  <a:schemeClr val="tx2"/>
                </a:solidFill>
                <a:latin typeface="+mj-lt"/>
                <a:ea typeface="+mj-ea"/>
                <a:cs typeface="+mj-cs"/>
              </a:rPr>
              <a:t>centrarse</a:t>
            </a:r>
            <a:r>
              <a:rPr lang="en-US" sz="1600" dirty="0">
                <a:solidFill>
                  <a:schemeClr val="tx2"/>
                </a:solidFill>
                <a:latin typeface="+mj-lt"/>
                <a:ea typeface="+mj-ea"/>
                <a:cs typeface="+mj-cs"/>
              </a:rPr>
              <a:t> en la </a:t>
            </a:r>
            <a:r>
              <a:rPr lang="en-US" sz="1600" dirty="0" err="1">
                <a:solidFill>
                  <a:schemeClr val="tx2"/>
                </a:solidFill>
                <a:latin typeface="+mj-lt"/>
                <a:ea typeface="+mj-ea"/>
                <a:cs typeface="+mj-cs"/>
              </a:rPr>
              <a:t>promoción</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programas</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prácticas</a:t>
            </a:r>
            <a:r>
              <a:rPr lang="en-US" sz="1600" dirty="0">
                <a:solidFill>
                  <a:schemeClr val="tx2"/>
                </a:solidFill>
                <a:latin typeface="+mj-lt"/>
                <a:ea typeface="+mj-ea"/>
                <a:cs typeface="+mj-cs"/>
              </a:rPr>
              <a:t> y de </a:t>
            </a:r>
            <a:r>
              <a:rPr lang="en-US" sz="1600" dirty="0" err="1">
                <a:solidFill>
                  <a:schemeClr val="tx2"/>
                </a:solidFill>
                <a:latin typeface="+mj-lt"/>
                <a:ea typeface="+mj-ea"/>
                <a:cs typeface="+mj-cs"/>
              </a:rPr>
              <a:t>formación</a:t>
            </a:r>
            <a:r>
              <a:rPr lang="en-US" sz="1600" dirty="0">
                <a:solidFill>
                  <a:schemeClr val="tx2"/>
                </a:solidFill>
                <a:latin typeface="+mj-lt"/>
                <a:ea typeface="+mj-ea"/>
                <a:cs typeface="+mj-cs"/>
              </a:rPr>
              <a:t>, en el </a:t>
            </a:r>
            <a:r>
              <a:rPr lang="en-US" sz="1600" dirty="0" err="1">
                <a:solidFill>
                  <a:schemeClr val="tx2"/>
                </a:solidFill>
                <a:latin typeface="+mj-lt"/>
                <a:ea typeface="+mj-ea"/>
                <a:cs typeface="+mj-cs"/>
              </a:rPr>
              <a:t>ofrecimiento</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experiencias</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trabajo</a:t>
            </a:r>
            <a:r>
              <a:rPr lang="en-US" sz="1600" dirty="0">
                <a:solidFill>
                  <a:schemeClr val="tx2"/>
                </a:solidFill>
                <a:latin typeface="+mj-lt"/>
                <a:ea typeface="+mj-ea"/>
                <a:cs typeface="+mj-cs"/>
              </a:rPr>
              <a:t>, en la </a:t>
            </a:r>
            <a:r>
              <a:rPr lang="en-US" sz="1600" dirty="0" err="1">
                <a:solidFill>
                  <a:schemeClr val="tx2"/>
                </a:solidFill>
                <a:latin typeface="+mj-lt"/>
                <a:ea typeface="+mj-ea"/>
                <a:cs typeface="+mj-cs"/>
              </a:rPr>
              <a:t>adaptación</a:t>
            </a:r>
            <a:r>
              <a:rPr lang="en-US" sz="1600" dirty="0">
                <a:solidFill>
                  <a:schemeClr val="tx2"/>
                </a:solidFill>
                <a:latin typeface="+mj-lt"/>
                <a:ea typeface="+mj-ea"/>
                <a:cs typeface="+mj-cs"/>
              </a:rPr>
              <a:t> de los </a:t>
            </a:r>
            <a:r>
              <a:rPr lang="en-US" sz="1600" dirty="0" err="1">
                <a:solidFill>
                  <a:schemeClr val="tx2"/>
                </a:solidFill>
                <a:latin typeface="+mj-lt"/>
                <a:ea typeface="+mj-ea"/>
                <a:cs typeface="+mj-cs"/>
              </a:rPr>
              <a:t>sistemas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educativos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para</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mejorar</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las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cualificaciones</a:t>
            </a:r>
            <a:r>
              <a:rPr lang="en-US" sz="1600" dirty="0">
                <a:solidFill>
                  <a:schemeClr val="tx2"/>
                </a:solidFill>
                <a:latin typeface="+mj-lt"/>
                <a:ea typeface="+mj-ea"/>
                <a:cs typeface="+mj-cs"/>
              </a:rPr>
              <a:t> de los </a:t>
            </a:r>
            <a:r>
              <a:rPr lang="en-US" sz="1600" dirty="0" err="1">
                <a:solidFill>
                  <a:schemeClr val="tx2"/>
                </a:solidFill>
                <a:latin typeface="+mj-lt"/>
                <a:ea typeface="+mj-ea"/>
                <a:cs typeface="+mj-cs"/>
              </a:rPr>
              <a:t>que</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abandonan</a:t>
            </a:r>
            <a:r>
              <a:rPr lang="en-US" sz="1600" dirty="0">
                <a:solidFill>
                  <a:schemeClr val="tx2"/>
                </a:solidFill>
                <a:latin typeface="+mj-lt"/>
                <a:ea typeface="+mj-ea"/>
                <a:cs typeface="+mj-cs"/>
              </a:rPr>
              <a:t> los </a:t>
            </a:r>
            <a:r>
              <a:rPr lang="en-US" sz="1600" dirty="0" err="1">
                <a:solidFill>
                  <a:schemeClr val="tx2"/>
                </a:solidFill>
                <a:latin typeface="+mj-lt"/>
                <a:ea typeface="+mj-ea"/>
                <a:cs typeface="+mj-cs"/>
              </a:rPr>
              <a:t>estudios</a:t>
            </a:r>
            <a:r>
              <a:rPr lang="en-US" sz="1600" dirty="0">
                <a:solidFill>
                  <a:schemeClr val="tx2"/>
                </a:solidFill>
                <a:latin typeface="+mj-lt"/>
                <a:ea typeface="+mj-ea"/>
                <a:cs typeface="+mj-cs"/>
              </a:rPr>
              <a:t> y en la </a:t>
            </a:r>
            <a:r>
              <a:rPr lang="en-US" sz="1600" dirty="0" err="1">
                <a:solidFill>
                  <a:schemeClr val="tx2"/>
                </a:solidFill>
                <a:latin typeface="+mj-lt"/>
                <a:ea typeface="+mj-ea"/>
                <a:cs typeface="+mj-cs"/>
              </a:rPr>
              <a:t>oferta</a:t>
            </a:r>
            <a:r>
              <a:rPr lang="en-US" sz="1600" dirty="0">
                <a:solidFill>
                  <a:schemeClr val="tx2"/>
                </a:solidFill>
                <a:latin typeface="+mj-lt"/>
                <a:ea typeface="+mj-ea"/>
                <a:cs typeface="+mj-cs"/>
              </a:rPr>
              <a:t> de </a:t>
            </a:r>
            <a:r>
              <a:rPr lang="en-US" sz="1600" dirty="0" err="1">
                <a:solidFill>
                  <a:schemeClr val="tx2"/>
                </a:solidFill>
                <a:latin typeface="+mj-lt"/>
                <a:ea typeface="+mj-ea"/>
                <a:cs typeface="+mj-cs"/>
              </a:rPr>
              <a:t>incentivos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financieros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para</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hacer</a:t>
            </a:r>
            <a:r>
              <a:rPr lang="en-US" sz="1600" dirty="0">
                <a:solidFill>
                  <a:schemeClr val="tx2"/>
                </a:solidFill>
                <a:latin typeface="+mj-lt"/>
                <a:ea typeface="+mj-ea"/>
                <a:cs typeface="+mj-cs"/>
              </a:rPr>
              <a:t> la </a:t>
            </a:r>
            <a:r>
              <a:rPr lang="en-US" sz="1600" dirty="0" err="1">
                <a:solidFill>
                  <a:schemeClr val="tx2"/>
                </a:solidFill>
                <a:latin typeface="+mj-lt"/>
                <a:ea typeface="+mj-ea"/>
                <a:cs typeface="+mj-cs"/>
              </a:rPr>
              <a:t>contratación</a:t>
            </a:r>
            <a:r>
              <a:rPr lang="en-US" sz="1600" dirty="0">
                <a:solidFill>
                  <a:schemeClr val="tx2"/>
                </a:solidFill>
                <a:latin typeface="+mj-lt"/>
                <a:ea typeface="+mj-ea"/>
                <a:cs typeface="+mj-cs"/>
              </a:rPr>
              <a:t> y </a:t>
            </a:r>
            <a:r>
              <a:rPr lang="en-US" sz="1600" dirty="0" err="1">
                <a:solidFill>
                  <a:schemeClr val="tx2"/>
                </a:solidFill>
                <a:latin typeface="+mj-lt"/>
                <a:ea typeface="+mj-ea"/>
                <a:cs typeface="+mj-cs"/>
              </a:rPr>
              <a:t>formación</a:t>
            </a:r>
            <a:r>
              <a:rPr lang="en-US" sz="1600" dirty="0">
                <a:solidFill>
                  <a:schemeClr val="tx2"/>
                </a:solidFill>
                <a:latin typeface="+mj-lt"/>
                <a:ea typeface="+mj-ea"/>
                <a:cs typeface="+mj-cs"/>
              </a:rPr>
              <a:t> de los </a:t>
            </a:r>
            <a:r>
              <a:rPr lang="en-US" sz="1600" dirty="0" err="1">
                <a:solidFill>
                  <a:schemeClr val="tx2"/>
                </a:solidFill>
                <a:latin typeface="+mj-lt"/>
                <a:ea typeface="+mj-ea"/>
                <a:cs typeface="+mj-cs"/>
              </a:rPr>
              <a:t>trabajadores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jóvenes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más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atractivas</a:t>
            </a:r>
            <a:r>
              <a:rPr lang="en-US" sz="1600" dirty="0">
                <a:solidFill>
                  <a:schemeClr val="tx2"/>
                </a:solidFill>
                <a:latin typeface="+mj-lt"/>
                <a:ea typeface="+mj-ea"/>
                <a:cs typeface="+mj-cs"/>
              </a:rPr>
              <a:t> </a:t>
            </a:r>
            <a:r>
              <a:rPr lang="en-US" sz="1600" dirty="0" err="1">
                <a:solidFill>
                  <a:schemeClr val="tx2"/>
                </a:solidFill>
                <a:latin typeface="+mj-lt"/>
                <a:ea typeface="+mj-ea"/>
                <a:cs typeface="+mj-cs"/>
              </a:rPr>
              <a:t>para</a:t>
            </a:r>
            <a:r>
              <a:rPr lang="en-US" sz="1600" dirty="0">
                <a:solidFill>
                  <a:schemeClr val="tx2"/>
                </a:solidFill>
                <a:latin typeface="+mj-lt"/>
                <a:ea typeface="+mj-ea"/>
                <a:cs typeface="+mj-cs"/>
              </a:rPr>
              <a:t> los </a:t>
            </a:r>
            <a:r>
              <a:rPr lang="en-US" sz="1600" dirty="0" err="1">
                <a:solidFill>
                  <a:schemeClr val="tx2"/>
                </a:solidFill>
                <a:latin typeface="+mj-lt"/>
                <a:ea typeface="+mj-ea"/>
                <a:cs typeface="+mj-cs"/>
              </a:rPr>
              <a:t>empresarios</a:t>
            </a:r>
            <a:r>
              <a:rPr lang="en-US" sz="1600" dirty="0">
                <a:solidFill>
                  <a:schemeClr val="tx2"/>
                </a:solidFill>
                <a:latin typeface="+mj-lt"/>
                <a:ea typeface="+mj-ea"/>
                <a:cs typeface="+mj-cs"/>
              </a:rPr>
              <a:t>. </a:t>
            </a:r>
          </a:p>
          <a:p>
            <a:pPr algn="just">
              <a:lnSpc>
                <a:spcPct val="115000"/>
              </a:lnSpc>
              <a:spcAft>
                <a:spcPts val="0"/>
              </a:spcAft>
            </a:pPr>
            <a:endParaRPr lang="en-US" sz="1600" dirty="0">
              <a:solidFill>
                <a:schemeClr val="tx2"/>
              </a:solidFill>
              <a:latin typeface="+mj-lt"/>
              <a:ea typeface="+mj-ea"/>
              <a:cs typeface="+mj-cs"/>
            </a:endParaRPr>
          </a:p>
          <a:p>
            <a:pPr algn="just">
              <a:lnSpc>
                <a:spcPct val="115000"/>
              </a:lnSpc>
              <a:spcAft>
                <a:spcPts val="0"/>
              </a:spcAft>
            </a:pPr>
            <a:r>
              <a:rPr lang="it-IT" sz="1600" dirty="0" err="1">
                <a:solidFill>
                  <a:schemeClr val="tx2"/>
                </a:solidFill>
                <a:latin typeface="+mj-lt"/>
                <a:ea typeface="+mj-ea"/>
                <a:cs typeface="+mj-cs"/>
              </a:rPr>
              <a:t>Algunas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iniciativas</a:t>
            </a:r>
            <a:r>
              <a:rPr lang="it-IT" sz="1600" dirty="0">
                <a:solidFill>
                  <a:schemeClr val="tx2"/>
                </a:solidFill>
                <a:latin typeface="+mj-lt"/>
                <a:ea typeface="+mj-ea"/>
                <a:cs typeface="+mj-cs"/>
              </a:rPr>
              <a:t> a </a:t>
            </a:r>
            <a:r>
              <a:rPr lang="it-IT" sz="1600" dirty="0" err="1">
                <a:solidFill>
                  <a:schemeClr val="tx2"/>
                </a:solidFill>
                <a:latin typeface="+mj-lt"/>
                <a:ea typeface="+mj-ea"/>
                <a:cs typeface="+mj-cs"/>
              </a:rPr>
              <a:t>escala</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nacional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contemplan</a:t>
            </a:r>
            <a:r>
              <a:rPr lang="it-IT" sz="1600" dirty="0">
                <a:solidFill>
                  <a:schemeClr val="tx2"/>
                </a:solidFill>
                <a:latin typeface="+mj-lt"/>
                <a:ea typeface="+mj-ea"/>
                <a:cs typeface="+mj-cs"/>
              </a:rPr>
              <a:t> la </a:t>
            </a:r>
            <a:r>
              <a:rPr lang="it-IT" sz="1600" dirty="0" err="1">
                <a:solidFill>
                  <a:schemeClr val="tx2"/>
                </a:solidFill>
                <a:latin typeface="+mj-lt"/>
                <a:ea typeface="+mj-ea"/>
                <a:cs typeface="+mj-cs"/>
              </a:rPr>
              <a:t>concesión</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ayuda</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financiera</a:t>
            </a:r>
            <a:r>
              <a:rPr lang="it-IT" sz="1600" dirty="0">
                <a:solidFill>
                  <a:schemeClr val="tx2"/>
                </a:solidFill>
                <a:latin typeface="+mj-lt"/>
                <a:ea typeface="+mj-ea"/>
                <a:cs typeface="+mj-cs"/>
              </a:rPr>
              <a:t> para </a:t>
            </a:r>
            <a:r>
              <a:rPr lang="it-IT" b="1" dirty="0" err="1">
                <a:solidFill>
                  <a:srgbClr val="FF9933"/>
                </a:solidFill>
                <a:effectLst>
                  <a:outerShdw blurRad="38100" dist="38100" dir="2700000" algn="tl">
                    <a:srgbClr val="000000">
                      <a:alpha val="43137"/>
                    </a:srgbClr>
                  </a:outerShdw>
                </a:effectLst>
                <a:latin typeface="Calibri"/>
                <a:ea typeface="Calibri"/>
              </a:rPr>
              <a:t>reducir</a:t>
            </a:r>
            <a:r>
              <a:rPr lang="it-IT" b="1" dirty="0">
                <a:solidFill>
                  <a:srgbClr val="FF9933"/>
                </a:solidFill>
                <a:effectLst>
                  <a:outerShdw blurRad="38100" dist="38100" dir="2700000" algn="tl">
                    <a:srgbClr val="000000">
                      <a:alpha val="43137"/>
                    </a:srgbClr>
                  </a:outerShdw>
                </a:effectLst>
                <a:latin typeface="Calibri"/>
                <a:ea typeface="Calibri"/>
              </a:rPr>
              <a:t> </a:t>
            </a:r>
            <a:r>
              <a:rPr lang="it-IT" b="1" dirty="0" err="1">
                <a:solidFill>
                  <a:srgbClr val="FF9933"/>
                </a:solidFill>
                <a:effectLst>
                  <a:outerShdw blurRad="38100" dist="38100" dir="2700000" algn="tl">
                    <a:srgbClr val="000000">
                      <a:alpha val="43137"/>
                    </a:srgbClr>
                  </a:outerShdw>
                </a:effectLst>
                <a:latin typeface="Calibri"/>
                <a:ea typeface="Calibri"/>
              </a:rPr>
              <a:t>los</a:t>
            </a:r>
            <a:r>
              <a:rPr lang="it-IT" b="1" dirty="0">
                <a:solidFill>
                  <a:srgbClr val="FF9933"/>
                </a:solidFill>
                <a:effectLst>
                  <a:outerShdw blurRad="38100" dist="38100" dir="2700000" algn="tl">
                    <a:srgbClr val="000000">
                      <a:alpha val="43137"/>
                    </a:srgbClr>
                  </a:outerShdw>
                </a:effectLst>
                <a:latin typeface="Calibri"/>
                <a:ea typeface="Calibri"/>
              </a:rPr>
              <a:t> </a:t>
            </a:r>
            <a:r>
              <a:rPr lang="it-IT" b="1" dirty="0" err="1">
                <a:solidFill>
                  <a:srgbClr val="FF9933"/>
                </a:solidFill>
                <a:effectLst>
                  <a:outerShdw blurRad="38100" dist="38100" dir="2700000" algn="tl">
                    <a:srgbClr val="000000">
                      <a:alpha val="43137"/>
                    </a:srgbClr>
                  </a:outerShdw>
                </a:effectLst>
                <a:latin typeface="Calibri"/>
                <a:ea typeface="Calibri"/>
              </a:rPr>
              <a:t>costes</a:t>
            </a:r>
            <a:r>
              <a:rPr lang="it-IT" b="1" dirty="0">
                <a:solidFill>
                  <a:srgbClr val="FF9933"/>
                </a:solidFill>
                <a:effectLst>
                  <a:outerShdw blurRad="38100" dist="38100" dir="2700000" algn="tl">
                    <a:srgbClr val="000000">
                      <a:alpha val="43137"/>
                    </a:srgbClr>
                  </a:outerShdw>
                </a:effectLst>
                <a:latin typeface="Calibri"/>
                <a:ea typeface="Calibri"/>
              </a:rPr>
              <a:t> del </a:t>
            </a:r>
            <a:r>
              <a:rPr lang="it-IT" b="1" dirty="0" err="1">
                <a:solidFill>
                  <a:srgbClr val="FF9933"/>
                </a:solidFill>
                <a:effectLst>
                  <a:outerShdw blurRad="38100" dist="38100" dir="2700000" algn="tl">
                    <a:srgbClr val="000000">
                      <a:alpha val="43137"/>
                    </a:srgbClr>
                  </a:outerShdw>
                </a:effectLst>
                <a:latin typeface="Calibri"/>
                <a:ea typeface="Calibri"/>
              </a:rPr>
              <a:t>empleo</a:t>
            </a:r>
            <a:r>
              <a:rPr lang="it-IT" b="1" dirty="0">
                <a:solidFill>
                  <a:srgbClr val="FF9933"/>
                </a:solidFill>
                <a:effectLst>
                  <a:outerShdw blurRad="38100" dist="38100" dir="2700000" algn="tl">
                    <a:srgbClr val="000000">
                      <a:alpha val="43137"/>
                    </a:srgbClr>
                  </a:outerShdw>
                </a:effectLst>
                <a:latin typeface="Calibri"/>
                <a:ea typeface="Calibri"/>
              </a:rPr>
              <a:t> de </a:t>
            </a:r>
            <a:r>
              <a:rPr lang="it-IT" b="1" dirty="0" err="1">
                <a:solidFill>
                  <a:srgbClr val="FF9933"/>
                </a:solidFill>
                <a:effectLst>
                  <a:outerShdw blurRad="38100" dist="38100" dir="2700000" algn="tl">
                    <a:srgbClr val="000000">
                      <a:alpha val="43137"/>
                    </a:srgbClr>
                  </a:outerShdw>
                </a:effectLst>
                <a:latin typeface="Calibri"/>
                <a:ea typeface="Calibri"/>
              </a:rPr>
              <a:t>los</a:t>
            </a:r>
            <a:r>
              <a:rPr lang="it-IT" b="1" dirty="0">
                <a:solidFill>
                  <a:srgbClr val="FF9933"/>
                </a:solidFill>
                <a:effectLst>
                  <a:outerShdw blurRad="38100" dist="38100" dir="2700000" algn="tl">
                    <a:srgbClr val="000000">
                      <a:alpha val="43137"/>
                    </a:srgbClr>
                  </a:outerShdw>
                </a:effectLst>
                <a:latin typeface="Calibri"/>
                <a:ea typeface="Calibri"/>
              </a:rPr>
              <a:t> </a:t>
            </a:r>
            <a:r>
              <a:rPr lang="it-IT" b="1" dirty="0" err="1">
                <a:solidFill>
                  <a:srgbClr val="FF9933"/>
                </a:solidFill>
                <a:effectLst>
                  <a:outerShdw blurRad="38100" dist="38100" dir="2700000" algn="tl">
                    <a:srgbClr val="000000">
                      <a:alpha val="43137"/>
                    </a:srgbClr>
                  </a:outerShdw>
                </a:effectLst>
                <a:latin typeface="Calibri"/>
                <a:ea typeface="Calibri"/>
              </a:rPr>
              <a:t>jóvenes</a:t>
            </a:r>
            <a:r>
              <a:rPr lang="it-IT" b="1" dirty="0">
                <a:solidFill>
                  <a:srgbClr val="FF9933"/>
                </a:solidFill>
                <a:effectLst>
                  <a:outerShdw blurRad="38100" dist="38100" dir="2700000" algn="tl">
                    <a:srgbClr val="000000">
                      <a:alpha val="43137"/>
                    </a:srgbClr>
                  </a:outerShdw>
                </a:effectLst>
                <a:latin typeface="Calibri"/>
                <a:ea typeface="Calibri"/>
              </a:rPr>
              <a:t> con </a:t>
            </a:r>
            <a:r>
              <a:rPr lang="it-IT" b="1" dirty="0" err="1">
                <a:solidFill>
                  <a:srgbClr val="FF9933"/>
                </a:solidFill>
                <a:effectLst>
                  <a:outerShdw blurRad="38100" dist="38100" dir="2700000" algn="tl">
                    <a:srgbClr val="000000">
                      <a:alpha val="43137"/>
                    </a:srgbClr>
                  </a:outerShdw>
                </a:effectLst>
                <a:latin typeface="Calibri"/>
                <a:ea typeface="Calibri"/>
              </a:rPr>
              <a:t>bajas</a:t>
            </a:r>
            <a:r>
              <a:rPr lang="it-IT" b="1" dirty="0">
                <a:solidFill>
                  <a:srgbClr val="FF9933"/>
                </a:solidFill>
                <a:effectLst>
                  <a:outerShdw blurRad="38100" dist="38100" dir="2700000" algn="tl">
                    <a:srgbClr val="000000">
                      <a:alpha val="43137"/>
                    </a:srgbClr>
                  </a:outerShdw>
                </a:effectLst>
                <a:latin typeface="Calibri"/>
                <a:ea typeface="Calibri"/>
              </a:rPr>
              <a:t> </a:t>
            </a:r>
            <a:r>
              <a:rPr lang="it-IT" b="1" dirty="0" err="1">
                <a:solidFill>
                  <a:srgbClr val="FF9933"/>
                </a:solidFill>
                <a:effectLst>
                  <a:outerShdw blurRad="38100" dist="38100" dir="2700000" algn="tl">
                    <a:srgbClr val="000000">
                      <a:alpha val="43137"/>
                    </a:srgbClr>
                  </a:outerShdw>
                </a:effectLst>
                <a:latin typeface="Calibri"/>
                <a:ea typeface="Calibri"/>
              </a:rPr>
              <a:t>cualificaciones</a:t>
            </a:r>
            <a:r>
              <a:rPr lang="it-IT" dirty="0">
                <a:solidFill>
                  <a:srgbClr val="000000"/>
                </a:solidFill>
                <a:latin typeface="Calibri"/>
                <a:ea typeface="Calibri"/>
              </a:rPr>
              <a:t>, </a:t>
            </a:r>
            <a:r>
              <a:rPr lang="it-IT" sz="1600" dirty="0">
                <a:solidFill>
                  <a:schemeClr val="tx2"/>
                </a:solidFill>
                <a:latin typeface="+mj-lt"/>
                <a:ea typeface="+mj-ea"/>
                <a:cs typeface="+mj-cs"/>
              </a:rPr>
              <a:t>la </a:t>
            </a:r>
            <a:r>
              <a:rPr lang="it-IT" sz="1600" dirty="0" err="1">
                <a:solidFill>
                  <a:schemeClr val="tx2"/>
                </a:solidFill>
                <a:latin typeface="+mj-lt"/>
                <a:ea typeface="+mj-ea"/>
                <a:cs typeface="+mj-cs"/>
              </a:rPr>
              <a:t>reducción</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cotizaciones</a:t>
            </a:r>
            <a:r>
              <a:rPr lang="it-IT" sz="1600" dirty="0">
                <a:solidFill>
                  <a:schemeClr val="tx2"/>
                </a:solidFill>
                <a:latin typeface="+mj-lt"/>
                <a:ea typeface="+mj-ea"/>
                <a:cs typeface="+mj-cs"/>
              </a:rPr>
              <a:t> a la </a:t>
            </a:r>
            <a:r>
              <a:rPr lang="it-IT" sz="1600" dirty="0" err="1">
                <a:solidFill>
                  <a:schemeClr val="tx2"/>
                </a:solidFill>
                <a:latin typeface="+mj-lt"/>
                <a:ea typeface="+mj-ea"/>
                <a:cs typeface="+mj-cs"/>
              </a:rPr>
              <a:t>seguridad</a:t>
            </a:r>
            <a:r>
              <a:rPr lang="it-IT" sz="1600" dirty="0">
                <a:solidFill>
                  <a:schemeClr val="tx2"/>
                </a:solidFill>
                <a:latin typeface="+mj-lt"/>
                <a:ea typeface="+mj-ea"/>
                <a:cs typeface="+mj-cs"/>
              </a:rPr>
              <a:t> social de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empleados</a:t>
            </a:r>
            <a:r>
              <a:rPr lang="it-IT" sz="1600" dirty="0">
                <a:solidFill>
                  <a:schemeClr val="tx2"/>
                </a:solidFill>
                <a:latin typeface="+mj-lt"/>
                <a:ea typeface="+mj-ea"/>
                <a:cs typeface="+mj-cs"/>
              </a:rPr>
              <a:t> con </a:t>
            </a:r>
            <a:r>
              <a:rPr lang="it-IT" sz="1600" dirty="0" err="1">
                <a:solidFill>
                  <a:schemeClr val="tx2"/>
                </a:solidFill>
                <a:latin typeface="+mj-lt"/>
                <a:ea typeface="+mj-ea"/>
                <a:cs typeface="+mj-cs"/>
              </a:rPr>
              <a:t>bajos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salarios</a:t>
            </a:r>
            <a:r>
              <a:rPr lang="it-IT" sz="1600" dirty="0">
                <a:solidFill>
                  <a:schemeClr val="tx2"/>
                </a:solidFill>
                <a:latin typeface="+mj-lt"/>
                <a:ea typeface="+mj-ea"/>
                <a:cs typeface="+mj-cs"/>
              </a:rPr>
              <a:t> y – lo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es </a:t>
            </a:r>
            <a:r>
              <a:rPr lang="it-IT" sz="1600" dirty="0" err="1">
                <a:solidFill>
                  <a:schemeClr val="tx2"/>
                </a:solidFill>
                <a:latin typeface="+mj-lt"/>
                <a:ea typeface="+mj-ea"/>
                <a:cs typeface="+mj-cs"/>
              </a:rPr>
              <a:t>más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polémico</a:t>
            </a:r>
            <a:r>
              <a:rPr lang="it-IT" sz="1600" dirty="0">
                <a:solidFill>
                  <a:schemeClr val="tx2"/>
                </a:solidFill>
                <a:latin typeface="+mj-lt"/>
                <a:ea typeface="+mj-ea"/>
                <a:cs typeface="+mj-cs"/>
              </a:rPr>
              <a:t> – la </a:t>
            </a:r>
            <a:r>
              <a:rPr lang="it-IT" sz="1600" dirty="0" err="1">
                <a:solidFill>
                  <a:schemeClr val="tx2"/>
                </a:solidFill>
                <a:latin typeface="+mj-lt"/>
                <a:ea typeface="+mj-ea"/>
                <a:cs typeface="+mj-cs"/>
              </a:rPr>
              <a:t>reducción</a:t>
            </a:r>
            <a:r>
              <a:rPr lang="it-IT" sz="1600" dirty="0">
                <a:solidFill>
                  <a:schemeClr val="tx2"/>
                </a:solidFill>
                <a:latin typeface="+mj-lt"/>
                <a:ea typeface="+mj-ea"/>
                <a:cs typeface="+mj-cs"/>
              </a:rPr>
              <a:t> del salario </a:t>
            </a:r>
            <a:r>
              <a:rPr lang="it-IT" sz="1600" dirty="0" err="1">
                <a:solidFill>
                  <a:schemeClr val="tx2"/>
                </a:solidFill>
                <a:latin typeface="+mj-lt"/>
                <a:ea typeface="+mj-ea"/>
                <a:cs typeface="+mj-cs"/>
              </a:rPr>
              <a:t>mínimo</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jóvenes</a:t>
            </a:r>
            <a:r>
              <a:rPr lang="it-IT" sz="1600" dirty="0">
                <a:solidFill>
                  <a:schemeClr val="tx2"/>
                </a:solidFill>
                <a:latin typeface="+mj-lt"/>
                <a:ea typeface="+mj-ea"/>
                <a:cs typeface="+mj-cs"/>
              </a:rPr>
              <a:t>.</a:t>
            </a: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404664"/>
            <a:ext cx="6552728" cy="381579"/>
          </a:xfrm>
          <a:prstGeom prst="rect">
            <a:avLst/>
          </a:prstGeom>
        </p:spPr>
        <p:txBody>
          <a:bodyPr wrap="square">
            <a:spAutoFit/>
          </a:bodyPr>
          <a:lstStyle/>
          <a:p>
            <a:pPr>
              <a:lnSpc>
                <a:spcPct val="115000"/>
              </a:lnSpc>
              <a:spcAft>
                <a:spcPts val="0"/>
              </a:spcAft>
            </a:pPr>
            <a:r>
              <a:rPr lang="it-IT" b="1" dirty="0" err="1">
                <a:solidFill>
                  <a:srgbClr val="FF9933"/>
                </a:solidFill>
                <a:effectLst>
                  <a:outerShdw blurRad="38100" dist="38100" dir="2700000" algn="tl">
                    <a:srgbClr val="000000">
                      <a:alpha val="43137"/>
                    </a:srgbClr>
                  </a:outerShdw>
                </a:effectLst>
                <a:latin typeface="+mj-lt"/>
                <a:ea typeface="Calibri"/>
                <a:cs typeface="Times New Roman"/>
              </a:rPr>
              <a:t>Desafíos</a:t>
            </a:r>
            <a:r>
              <a:rPr lang="it-IT" b="1" dirty="0">
                <a:solidFill>
                  <a:srgbClr val="FF9933"/>
                </a:solidFill>
                <a:effectLst>
                  <a:outerShdw blurRad="38100" dist="38100" dir="2700000" algn="tl">
                    <a:srgbClr val="000000">
                      <a:alpha val="43137"/>
                    </a:srgbClr>
                  </a:outerShdw>
                </a:effectLst>
                <a:latin typeface="+mj-lt"/>
                <a:ea typeface="Calibri"/>
                <a:cs typeface="Times New Roman"/>
              </a:rPr>
              <a:t> </a:t>
            </a:r>
            <a:r>
              <a:rPr lang="it-IT" b="1" dirty="0" err="1">
                <a:solidFill>
                  <a:srgbClr val="FF9933"/>
                </a:solidFill>
                <a:effectLst>
                  <a:outerShdw blurRad="38100" dist="38100" dir="2700000" algn="tl">
                    <a:srgbClr val="000000">
                      <a:alpha val="43137"/>
                    </a:srgbClr>
                  </a:outerShdw>
                </a:effectLst>
                <a:latin typeface="+mj-lt"/>
                <a:ea typeface="Calibri"/>
                <a:cs typeface="Times New Roman"/>
              </a:rPr>
              <a:t>comunes</a:t>
            </a:r>
            <a:r>
              <a:rPr lang="it-IT" b="1" dirty="0">
                <a:solidFill>
                  <a:srgbClr val="FF9933"/>
                </a:solidFill>
                <a:effectLst>
                  <a:outerShdw blurRad="38100" dist="38100" dir="2700000" algn="tl">
                    <a:srgbClr val="000000">
                      <a:alpha val="43137"/>
                    </a:srgbClr>
                  </a:outerShdw>
                </a:effectLst>
                <a:latin typeface="+mj-lt"/>
                <a:ea typeface="Calibri"/>
                <a:cs typeface="Times New Roman"/>
              </a:rPr>
              <a:t> </a:t>
            </a:r>
            <a:r>
              <a:rPr lang="it-IT" b="1" dirty="0" err="1">
                <a:solidFill>
                  <a:srgbClr val="FF9933"/>
                </a:solidFill>
                <a:effectLst>
                  <a:outerShdw blurRad="38100" dist="38100" dir="2700000" algn="tl">
                    <a:srgbClr val="000000">
                      <a:alpha val="43137"/>
                    </a:srgbClr>
                  </a:outerShdw>
                </a:effectLst>
                <a:latin typeface="+mj-lt"/>
                <a:ea typeface="Calibri"/>
                <a:cs typeface="Times New Roman"/>
              </a:rPr>
              <a:t>regionales</a:t>
            </a:r>
            <a:r>
              <a:rPr lang="it-IT" b="1" dirty="0">
                <a:solidFill>
                  <a:srgbClr val="FF9933"/>
                </a:solidFill>
                <a:effectLst>
                  <a:outerShdw blurRad="38100" dist="38100" dir="2700000" algn="tl">
                    <a:srgbClr val="000000">
                      <a:alpha val="43137"/>
                    </a:srgbClr>
                  </a:outerShdw>
                </a:effectLst>
                <a:latin typeface="+mj-lt"/>
                <a:ea typeface="Calibri"/>
                <a:cs typeface="Times New Roman"/>
              </a:rPr>
              <a:t>: </a:t>
            </a:r>
            <a:r>
              <a:rPr lang="en-US" b="1" dirty="0" err="1">
                <a:solidFill>
                  <a:srgbClr val="FF9933"/>
                </a:solidFill>
                <a:effectLst>
                  <a:outerShdw blurRad="38100" dist="38100" dir="2700000" algn="tl">
                    <a:srgbClr val="000000">
                      <a:alpha val="43137"/>
                    </a:srgbClr>
                  </a:outerShdw>
                </a:effectLst>
                <a:latin typeface="+mj-lt"/>
                <a:ea typeface="Calibri"/>
                <a:cs typeface="Times New Roman"/>
              </a:rPr>
              <a:t>Aprendizaje</a:t>
            </a:r>
            <a:r>
              <a:rPr lang="it-IT" b="1" dirty="0">
                <a:solidFill>
                  <a:srgbClr val="FF9933"/>
                </a:solidFill>
                <a:effectLst>
                  <a:outerShdw blurRad="38100" dist="38100" dir="2700000" algn="tl">
                    <a:srgbClr val="000000">
                      <a:alpha val="43137"/>
                    </a:srgbClr>
                  </a:outerShdw>
                </a:effectLst>
                <a:latin typeface="+mj-lt"/>
                <a:ea typeface="Calibri"/>
                <a:cs typeface="Times New Roman"/>
              </a:rPr>
              <a:t>  en Europa</a:t>
            </a:r>
          </a:p>
        </p:txBody>
      </p:sp>
      <p:sp>
        <p:nvSpPr>
          <p:cNvPr id="3" name="Rettangolo 2"/>
          <p:cNvSpPr/>
          <p:nvPr/>
        </p:nvSpPr>
        <p:spPr>
          <a:xfrm>
            <a:off x="377598" y="1196752"/>
            <a:ext cx="8298858" cy="916533"/>
          </a:xfrm>
          <a:prstGeom prst="rect">
            <a:avLst/>
          </a:prstGeom>
        </p:spPr>
        <p:txBody>
          <a:bodyPr wrap="square">
            <a:spAutoFit/>
          </a:bodyPr>
          <a:lstStyle/>
          <a:p>
            <a:pPr algn="just">
              <a:lnSpc>
                <a:spcPct val="115000"/>
              </a:lnSpc>
              <a:spcAft>
                <a:spcPts val="0"/>
              </a:spcAft>
            </a:pPr>
            <a:r>
              <a:rPr lang="it-IT" sz="1600" dirty="0">
                <a:solidFill>
                  <a:schemeClr val="tx2"/>
                </a:solidFill>
                <a:latin typeface="+mj-lt"/>
                <a:ea typeface="+mj-ea"/>
                <a:cs typeface="+mj-cs"/>
              </a:rPr>
              <a:t>Se han </a:t>
            </a:r>
            <a:r>
              <a:rPr lang="it-IT" sz="1600" dirty="0" err="1">
                <a:solidFill>
                  <a:schemeClr val="tx2"/>
                </a:solidFill>
                <a:latin typeface="+mj-lt"/>
                <a:ea typeface="+mj-ea"/>
                <a:cs typeface="+mj-cs"/>
              </a:rPr>
              <a:t>identificado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sistemas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aprendizaje</a:t>
            </a:r>
            <a:r>
              <a:rPr lang="it-IT" sz="1600" dirty="0">
                <a:solidFill>
                  <a:schemeClr val="tx2"/>
                </a:solidFill>
                <a:latin typeface="+mj-lt"/>
                <a:ea typeface="+mj-ea"/>
                <a:cs typeface="+mj-cs"/>
              </a:rPr>
              <a:t> y </a:t>
            </a:r>
            <a:r>
              <a:rPr lang="it-IT" sz="1600" dirty="0" err="1">
                <a:solidFill>
                  <a:schemeClr val="tx2"/>
                </a:solidFill>
                <a:latin typeface="+mj-lt"/>
                <a:ea typeface="+mj-ea"/>
                <a:cs typeface="+mj-cs"/>
              </a:rPr>
              <a:t>otros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análogos</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formación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profesional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dual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como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vías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eficientes</a:t>
            </a:r>
            <a:r>
              <a:rPr lang="it-IT" sz="1600" dirty="0">
                <a:solidFill>
                  <a:schemeClr val="tx2"/>
                </a:solidFill>
                <a:latin typeface="+mj-lt"/>
                <a:ea typeface="+mj-ea"/>
                <a:cs typeface="+mj-cs"/>
              </a:rPr>
              <a:t> para la </a:t>
            </a:r>
            <a:r>
              <a:rPr lang="it-IT" sz="1600" dirty="0" err="1">
                <a:solidFill>
                  <a:schemeClr val="tx2"/>
                </a:solidFill>
                <a:latin typeface="+mj-lt"/>
                <a:ea typeface="+mj-ea"/>
                <a:cs typeface="+mj-cs"/>
              </a:rPr>
              <a:t>transición</a:t>
            </a:r>
            <a:r>
              <a:rPr lang="it-IT" sz="1600" dirty="0">
                <a:solidFill>
                  <a:schemeClr val="tx2"/>
                </a:solidFill>
                <a:latin typeface="+mj-lt"/>
                <a:ea typeface="+mj-ea"/>
                <a:cs typeface="+mj-cs"/>
              </a:rPr>
              <a:t> de la </a:t>
            </a:r>
            <a:r>
              <a:rPr lang="it-IT" sz="1600" dirty="0" err="1">
                <a:solidFill>
                  <a:schemeClr val="tx2"/>
                </a:solidFill>
                <a:latin typeface="+mj-lt"/>
                <a:ea typeface="+mj-ea"/>
                <a:cs typeface="+mj-cs"/>
              </a:rPr>
              <a:t>educación</a:t>
            </a:r>
            <a:r>
              <a:rPr lang="it-IT" sz="1600" dirty="0">
                <a:solidFill>
                  <a:schemeClr val="tx2"/>
                </a:solidFill>
                <a:latin typeface="+mj-lt"/>
                <a:ea typeface="+mj-ea"/>
                <a:cs typeface="+mj-cs"/>
              </a:rPr>
              <a:t> al </a:t>
            </a:r>
            <a:r>
              <a:rPr lang="it-IT" sz="1600" dirty="0" err="1">
                <a:solidFill>
                  <a:schemeClr val="tx2"/>
                </a:solidFill>
                <a:latin typeface="+mj-lt"/>
                <a:ea typeface="+mj-ea"/>
                <a:cs typeface="+mj-cs"/>
              </a:rPr>
              <a:t>trabajo</a:t>
            </a:r>
            <a:r>
              <a:rPr lang="it-IT" sz="1600" dirty="0">
                <a:solidFill>
                  <a:schemeClr val="tx2"/>
                </a:solidFill>
                <a:latin typeface="+mj-lt"/>
                <a:ea typeface="+mj-ea"/>
                <a:cs typeface="+mj-cs"/>
              </a:rPr>
              <a:t>.</a:t>
            </a:r>
          </a:p>
        </p:txBody>
      </p:sp>
      <p:sp>
        <p:nvSpPr>
          <p:cNvPr id="5" name="Rettangolo 4"/>
          <p:cNvSpPr/>
          <p:nvPr/>
        </p:nvSpPr>
        <p:spPr>
          <a:xfrm>
            <a:off x="395536" y="2113285"/>
            <a:ext cx="8208912" cy="1199687"/>
          </a:xfrm>
          <a:prstGeom prst="rect">
            <a:avLst/>
          </a:prstGeom>
        </p:spPr>
        <p:txBody>
          <a:bodyPr wrap="square">
            <a:spAutoFit/>
          </a:bodyPr>
          <a:lstStyle/>
          <a:p>
            <a:pPr algn="just">
              <a:lnSpc>
                <a:spcPct val="115000"/>
              </a:lnSpc>
              <a:spcAft>
                <a:spcPts val="0"/>
              </a:spcAft>
            </a:pPr>
            <a:r>
              <a:rPr lang="it-IT" sz="1600" dirty="0" err="1">
                <a:solidFill>
                  <a:schemeClr val="tx2"/>
                </a:solidFill>
                <a:latin typeface="+mj-lt"/>
                <a:ea typeface="+mj-ea"/>
                <a:cs typeface="+mj-cs"/>
              </a:rPr>
              <a:t>Según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informe de la OCDE </a:t>
            </a:r>
            <a:r>
              <a:rPr lang="it-IT" sz="1600" dirty="0" err="1">
                <a:solidFill>
                  <a:schemeClr val="tx2"/>
                </a:solidFill>
                <a:latin typeface="+mj-lt"/>
                <a:ea typeface="+mj-ea"/>
                <a:cs typeface="+mj-cs"/>
              </a:rPr>
              <a:t>antes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referido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presentan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varias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ventajas</a:t>
            </a:r>
            <a:r>
              <a:rPr lang="it-IT" sz="1600" dirty="0">
                <a:solidFill>
                  <a:schemeClr val="tx2"/>
                </a:solidFill>
                <a:latin typeface="+mj-lt"/>
                <a:ea typeface="+mj-ea"/>
                <a:cs typeface="+mj-cs"/>
              </a:rPr>
              <a:t>, no </a:t>
            </a:r>
            <a:r>
              <a:rPr lang="it-IT" sz="1600" dirty="0" err="1">
                <a:solidFill>
                  <a:schemeClr val="tx2"/>
                </a:solidFill>
                <a:latin typeface="+mj-lt"/>
                <a:ea typeface="+mj-ea"/>
                <a:cs typeface="+mj-cs"/>
              </a:rPr>
              <a:t>siendo</a:t>
            </a:r>
            <a:r>
              <a:rPr lang="it-IT" sz="1600" dirty="0">
                <a:solidFill>
                  <a:schemeClr val="tx2"/>
                </a:solidFill>
                <a:latin typeface="+mj-lt"/>
                <a:ea typeface="+mj-ea"/>
                <a:cs typeface="+mj-cs"/>
              </a:rPr>
              <a:t> la </a:t>
            </a:r>
            <a:r>
              <a:rPr lang="it-IT" sz="1600" dirty="0" err="1">
                <a:solidFill>
                  <a:schemeClr val="tx2"/>
                </a:solidFill>
                <a:latin typeface="+mj-lt"/>
                <a:ea typeface="+mj-ea"/>
                <a:cs typeface="+mj-cs"/>
              </a:rPr>
              <a:t>menos</a:t>
            </a:r>
            <a:r>
              <a:rPr lang="it-IT" sz="1600" dirty="0">
                <a:solidFill>
                  <a:schemeClr val="tx2"/>
                </a:solidFill>
                <a:latin typeface="+mj-lt"/>
                <a:ea typeface="+mj-ea"/>
                <a:cs typeface="+mj-cs"/>
              </a:rPr>
              <a:t> importante la de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reducen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los</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costes</a:t>
            </a:r>
            <a:r>
              <a:rPr lang="it-IT" sz="1600" dirty="0">
                <a:solidFill>
                  <a:schemeClr val="tx2"/>
                </a:solidFill>
                <a:latin typeface="+mj-lt"/>
                <a:ea typeface="+mj-ea"/>
                <a:cs typeface="+mj-cs"/>
              </a:rPr>
              <a:t> de mano de </a:t>
            </a:r>
            <a:r>
              <a:rPr lang="it-IT" sz="1600" dirty="0" err="1">
                <a:solidFill>
                  <a:schemeClr val="tx2"/>
                </a:solidFill>
                <a:latin typeface="+mj-lt"/>
                <a:ea typeface="+mj-ea"/>
                <a:cs typeface="+mj-cs"/>
              </a:rPr>
              <a:t>obra</a:t>
            </a:r>
            <a:r>
              <a:rPr lang="it-IT" sz="1600" dirty="0">
                <a:solidFill>
                  <a:schemeClr val="tx2"/>
                </a:solidFill>
                <a:latin typeface="+mj-lt"/>
                <a:ea typeface="+mj-ea"/>
                <a:cs typeface="+mj-cs"/>
              </a:rPr>
              <a:t> para </a:t>
            </a:r>
            <a:r>
              <a:rPr lang="it-IT" sz="1600" dirty="0" err="1">
                <a:solidFill>
                  <a:schemeClr val="tx2"/>
                </a:solidFill>
                <a:latin typeface="+mj-lt"/>
                <a:ea typeface="+mj-ea"/>
                <a:cs typeface="+mj-cs"/>
              </a:rPr>
              <a:t>el</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empresario</a:t>
            </a:r>
            <a:r>
              <a:rPr lang="it-IT" sz="1600" dirty="0">
                <a:solidFill>
                  <a:schemeClr val="tx2"/>
                </a:solidFill>
                <a:latin typeface="+mj-lt"/>
                <a:ea typeface="+mj-ea"/>
                <a:cs typeface="+mj-cs"/>
              </a:rPr>
              <a:t>, al </a:t>
            </a:r>
            <a:r>
              <a:rPr lang="it-IT" sz="1600" dirty="0" err="1">
                <a:solidFill>
                  <a:schemeClr val="tx2"/>
                </a:solidFill>
                <a:latin typeface="+mj-lt"/>
                <a:ea typeface="+mj-ea"/>
                <a:cs typeface="+mj-cs"/>
              </a:rPr>
              <a:t>mismo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tiempo</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le </a:t>
            </a:r>
            <a:r>
              <a:rPr lang="it-IT" sz="1600" dirty="0" err="1">
                <a:solidFill>
                  <a:schemeClr val="tx2"/>
                </a:solidFill>
                <a:latin typeface="+mj-lt"/>
                <a:ea typeface="+mj-ea"/>
                <a:cs typeface="+mj-cs"/>
              </a:rPr>
              <a:t>obligan</a:t>
            </a:r>
            <a:r>
              <a:rPr lang="it-IT" sz="1600" dirty="0">
                <a:solidFill>
                  <a:schemeClr val="tx2"/>
                </a:solidFill>
                <a:latin typeface="+mj-lt"/>
                <a:ea typeface="+mj-ea"/>
                <a:cs typeface="+mj-cs"/>
              </a:rPr>
              <a:t> a impartir una </a:t>
            </a:r>
            <a:r>
              <a:rPr lang="it-IT" sz="1600" dirty="0" err="1">
                <a:solidFill>
                  <a:schemeClr val="tx2"/>
                </a:solidFill>
                <a:latin typeface="+mj-lt"/>
                <a:ea typeface="+mj-ea"/>
                <a:cs typeface="+mj-cs"/>
              </a:rPr>
              <a:t>formación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lleva</a:t>
            </a:r>
            <a:r>
              <a:rPr lang="it-IT" sz="1600" dirty="0">
                <a:solidFill>
                  <a:schemeClr val="tx2"/>
                </a:solidFill>
                <a:latin typeface="+mj-lt"/>
                <a:ea typeface="+mj-ea"/>
                <a:cs typeface="+mj-cs"/>
              </a:rPr>
              <a:t> a la </a:t>
            </a:r>
            <a:r>
              <a:rPr lang="it-IT" sz="1600" dirty="0" err="1">
                <a:solidFill>
                  <a:schemeClr val="tx2"/>
                </a:solidFill>
                <a:latin typeface="+mj-lt"/>
                <a:ea typeface="+mj-ea"/>
                <a:cs typeface="+mj-cs"/>
              </a:rPr>
              <a:t>obtención</a:t>
            </a:r>
            <a:r>
              <a:rPr lang="it-IT" sz="1600" dirty="0">
                <a:solidFill>
                  <a:schemeClr val="tx2"/>
                </a:solidFill>
                <a:latin typeface="+mj-lt"/>
                <a:ea typeface="+mj-ea"/>
                <a:cs typeface="+mj-cs"/>
              </a:rPr>
              <a:t> de una </a:t>
            </a:r>
            <a:r>
              <a:rPr lang="it-IT" sz="1600" dirty="0" err="1">
                <a:solidFill>
                  <a:schemeClr val="tx2"/>
                </a:solidFill>
                <a:latin typeface="+mj-lt"/>
                <a:ea typeface="+mj-ea"/>
                <a:cs typeface="+mj-cs"/>
              </a:rPr>
              <a:t>cualificación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que</a:t>
            </a:r>
            <a:r>
              <a:rPr lang="it-IT" sz="1600" dirty="0">
                <a:solidFill>
                  <a:schemeClr val="tx2"/>
                </a:solidFill>
                <a:latin typeface="+mj-lt"/>
                <a:ea typeface="+mj-ea"/>
                <a:cs typeface="+mj-cs"/>
              </a:rPr>
              <a:t> es </a:t>
            </a:r>
            <a:r>
              <a:rPr lang="it-IT" sz="1600" dirty="0" err="1">
                <a:solidFill>
                  <a:schemeClr val="tx2"/>
                </a:solidFill>
                <a:latin typeface="+mj-lt"/>
                <a:ea typeface="+mj-ea"/>
                <a:cs typeface="+mj-cs"/>
              </a:rPr>
              <a:t>transferible</a:t>
            </a:r>
            <a:r>
              <a:rPr lang="it-IT" sz="1600" dirty="0">
                <a:solidFill>
                  <a:schemeClr val="tx2"/>
                </a:solidFill>
                <a:latin typeface="+mj-lt"/>
                <a:ea typeface="+mj-ea"/>
                <a:cs typeface="+mj-cs"/>
              </a:rPr>
              <a:t> al </a:t>
            </a:r>
            <a:r>
              <a:rPr lang="it-IT" sz="1600" dirty="0" err="1">
                <a:solidFill>
                  <a:schemeClr val="tx2"/>
                </a:solidFill>
                <a:latin typeface="+mj-lt"/>
                <a:ea typeface="+mj-ea"/>
                <a:cs typeface="+mj-cs"/>
              </a:rPr>
              <a:t>mercado</a:t>
            </a:r>
            <a:r>
              <a:rPr lang="it-IT" sz="1600" dirty="0">
                <a:solidFill>
                  <a:schemeClr val="tx2"/>
                </a:solidFill>
                <a:latin typeface="+mj-lt"/>
                <a:ea typeface="+mj-ea"/>
                <a:cs typeface="+mj-cs"/>
              </a:rPr>
              <a:t> de </a:t>
            </a:r>
            <a:r>
              <a:rPr lang="it-IT" sz="1600" dirty="0" err="1">
                <a:solidFill>
                  <a:schemeClr val="tx2"/>
                </a:solidFill>
                <a:latin typeface="+mj-lt"/>
                <a:ea typeface="+mj-ea"/>
                <a:cs typeface="+mj-cs"/>
              </a:rPr>
              <a:t>trabajo</a:t>
            </a:r>
            <a:r>
              <a:rPr lang="it-IT" sz="1600" dirty="0">
                <a:solidFill>
                  <a:schemeClr val="tx2"/>
                </a:solidFill>
                <a:latin typeface="+mj-lt"/>
                <a:ea typeface="+mj-ea"/>
                <a:cs typeface="+mj-cs"/>
              </a:rPr>
              <a:t>. </a:t>
            </a:r>
          </a:p>
        </p:txBody>
      </p:sp>
      <p:sp>
        <p:nvSpPr>
          <p:cNvPr id="10" name="Rettangolo 9"/>
          <p:cNvSpPr/>
          <p:nvPr/>
        </p:nvSpPr>
        <p:spPr>
          <a:xfrm>
            <a:off x="411747" y="3435047"/>
            <a:ext cx="7992888" cy="1224951"/>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En muchos Estados europeos, el aprendizaje se considera el instrumento principal para facilitar el acceso de los jóvenes al mercado laboral, y en los llamados “países del aprendizaje” (</a:t>
            </a:r>
            <a:r>
              <a:rPr lang="es-ES_tradnl" sz="1600" b="1" dirty="0">
                <a:solidFill>
                  <a:srgbClr val="FF9933"/>
                </a:solidFill>
                <a:effectLst>
                  <a:outerShdw blurRad="38100" dist="38100" dir="2700000" algn="tl">
                    <a:srgbClr val="000000">
                      <a:alpha val="43137"/>
                    </a:srgbClr>
                  </a:outerShdw>
                </a:effectLst>
                <a:latin typeface="+mj-lt"/>
                <a:ea typeface="+mj-ea"/>
                <a:cs typeface="+mj-cs"/>
              </a:rPr>
              <a:t>Austria, Alemania y Suiza</a:t>
            </a:r>
            <a:r>
              <a:rPr lang="es-ES_tradnl" sz="1600" dirty="0">
                <a:solidFill>
                  <a:schemeClr val="tx2"/>
                </a:solidFill>
                <a:latin typeface="+mj-lt"/>
                <a:ea typeface="+mj-ea"/>
                <a:cs typeface="+mj-cs"/>
              </a:rPr>
              <a:t>) se registran niveles mucho más reducidos de desempleo juvenil. </a:t>
            </a:r>
            <a:endParaRPr lang="it-IT" sz="1600" dirty="0">
              <a:solidFill>
                <a:schemeClr val="tx2"/>
              </a:solidFill>
              <a:latin typeface="+mj-lt"/>
              <a:ea typeface="+mj-ea"/>
              <a:cs typeface="+mj-cs"/>
            </a:endParaRPr>
          </a:p>
        </p:txBody>
      </p:sp>
      <p:sp>
        <p:nvSpPr>
          <p:cNvPr id="11" name="Rettangolo 10"/>
          <p:cNvSpPr/>
          <p:nvPr/>
        </p:nvSpPr>
        <p:spPr>
          <a:xfrm>
            <a:off x="395893" y="4653136"/>
            <a:ext cx="8280919" cy="1508105"/>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Para facilitar la creación de oportunidades de aprendizaje durante la recesión, algunos países han aumentado las asignaciones para la formación, como en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Finlandia, Francia, Italia y Suecia</a:t>
            </a:r>
            <a:r>
              <a:rPr lang="es-ES_tradnl" sz="1600" dirty="0">
                <a:solidFill>
                  <a:schemeClr val="tx2"/>
                </a:solidFill>
                <a:latin typeface="+mj-lt"/>
                <a:ea typeface="+mj-ea"/>
                <a:cs typeface="+mj-cs"/>
              </a:rPr>
              <a:t>. Irlanda ha obtenido con incentivos la difusión de puestos para chicas aprendices, mientras que </a:t>
            </a:r>
            <a:r>
              <a:rPr lang="es-ES_tradnl" sz="1600" b="1" dirty="0">
                <a:solidFill>
                  <a:srgbClr val="FF9933"/>
                </a:solidFill>
                <a:effectLst>
                  <a:outerShdw blurRad="38100" dist="38100" dir="2700000" algn="tl">
                    <a:srgbClr val="000000">
                      <a:alpha val="43137"/>
                    </a:srgbClr>
                  </a:outerShdw>
                </a:effectLst>
                <a:latin typeface="+mj-lt"/>
                <a:ea typeface="+mj-ea"/>
                <a:cs typeface="+mj-cs"/>
              </a:rPr>
              <a:t>Austria</a:t>
            </a:r>
            <a:r>
              <a:rPr lang="es-ES_tradnl" sz="1600" dirty="0">
                <a:solidFill>
                  <a:schemeClr val="tx2"/>
                </a:solidFill>
                <a:latin typeface="+mj-lt"/>
                <a:ea typeface="+mj-ea"/>
                <a:cs typeface="+mj-cs"/>
              </a:rPr>
              <a:t> ha firmado con los actores sociales un acuerdo para aumentar el número de contratos ofrecidos. </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solidFill>
                  <a:srgbClr val="000000"/>
                </a:solidFill>
              </a:rPr>
              <a:t>Staff di </a:t>
            </a:r>
            <a:r>
              <a:rPr lang="it-IT" b="1" dirty="0">
                <a:solidFill>
                  <a:srgbClr val="FF6600"/>
                </a:solidFill>
              </a:rPr>
              <a:t>S</a:t>
            </a:r>
            <a:r>
              <a:rPr lang="it-IT" dirty="0">
                <a:solidFill>
                  <a:srgbClr val="000000"/>
                </a:solidFill>
              </a:rPr>
              <a:t>tatistica </a:t>
            </a:r>
            <a:r>
              <a:rPr lang="it-IT" b="1" dirty="0">
                <a:solidFill>
                  <a:srgbClr val="FF6600"/>
                </a:solidFill>
              </a:rPr>
              <a:t>S</a:t>
            </a:r>
            <a:r>
              <a:rPr lang="it-IT" dirty="0">
                <a:solidFill>
                  <a:srgbClr val="000000"/>
                </a:solidFill>
              </a:rPr>
              <a:t>tudi e </a:t>
            </a:r>
            <a:r>
              <a:rPr lang="it-IT" b="1" dirty="0">
                <a:solidFill>
                  <a:srgbClr val="FF6600"/>
                </a:solidFill>
              </a:rPr>
              <a:t>R</a:t>
            </a:r>
            <a:r>
              <a:rPr lang="it-IT" dirty="0">
                <a:solidFill>
                  <a:srgbClr val="000000"/>
                </a:solidFill>
              </a:rPr>
              <a:t>icerche sul </a:t>
            </a:r>
            <a:r>
              <a:rPr lang="it-IT" b="1" dirty="0">
                <a:solidFill>
                  <a:srgbClr val="FF6600"/>
                </a:solidFill>
              </a:rPr>
              <a:t>M</a:t>
            </a:r>
            <a:r>
              <a:rPr lang="it-IT" dirty="0">
                <a:solidFill>
                  <a:srgbClr val="000000"/>
                </a:solidFill>
              </a:rPr>
              <a:t>ercato del </a:t>
            </a:r>
            <a:r>
              <a:rPr lang="it-IT" b="1" dirty="0">
                <a:solidFill>
                  <a:srgbClr val="FF6600"/>
                </a:solidFill>
              </a:rPr>
              <a:t>L</a:t>
            </a:r>
            <a:r>
              <a:rPr lang="it-IT" dirty="0">
                <a:solidFill>
                  <a:srgbClr val="000000"/>
                </a:solidFill>
              </a:rPr>
              <a:t>avoro - </a:t>
            </a:r>
            <a:r>
              <a:rPr lang="it-IT" b="1" i="1" dirty="0" err="1">
                <a:solidFill>
                  <a:srgbClr val="FF6600"/>
                </a:solidFill>
              </a:rPr>
              <a:t>SSRM</a:t>
            </a:r>
            <a:r>
              <a:rPr lang="it-IT" i="1" dirty="0" err="1">
                <a:solidFill>
                  <a:srgbClr val="000000"/>
                </a:solidFill>
              </a:rPr>
              <a:t>d</a:t>
            </a:r>
            <a:r>
              <a:rPr lang="it-IT" b="1" i="1" dirty="0" err="1">
                <a:solidFill>
                  <a:srgbClr val="FF6600"/>
                </a:solidFill>
              </a:rPr>
              <a:t>L</a:t>
            </a:r>
            <a:r>
              <a:rPr lang="it-IT" sz="1400" dirty="0">
                <a:solidFill>
                  <a:srgbClr val="000000"/>
                </a:solidFill>
                <a:latin typeface="Arial" charset="0"/>
              </a:rPr>
              <a:t> </a:t>
            </a:r>
          </a:p>
        </p:txBody>
      </p:sp>
      <p:sp>
        <p:nvSpPr>
          <p:cNvPr id="3" name="Rettangolo 2"/>
          <p:cNvSpPr/>
          <p:nvPr/>
        </p:nvSpPr>
        <p:spPr>
          <a:xfrm>
            <a:off x="347192" y="1196752"/>
            <a:ext cx="8352928" cy="633379"/>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Otro conjunto de medidas importante está dirigido a reducir la segmentación del mercado laboral juvenil. </a:t>
            </a:r>
            <a:endParaRPr lang="it-IT" sz="1600" dirty="0">
              <a:solidFill>
                <a:schemeClr val="tx2"/>
              </a:solidFill>
              <a:latin typeface="+mj-lt"/>
              <a:ea typeface="+mj-ea"/>
              <a:cs typeface="+mj-cs"/>
            </a:endParaRPr>
          </a:p>
        </p:txBody>
      </p:sp>
      <p:sp>
        <p:nvSpPr>
          <p:cNvPr id="5" name="Rettangolo 4"/>
          <p:cNvSpPr/>
          <p:nvPr/>
        </p:nvSpPr>
        <p:spPr>
          <a:xfrm>
            <a:off x="323528" y="332656"/>
            <a:ext cx="6696744" cy="707886"/>
          </a:xfrm>
          <a:prstGeom prst="rect">
            <a:avLst/>
          </a:prstGeom>
        </p:spPr>
        <p:txBody>
          <a:bodyPr wrap="square">
            <a:spAutoFit/>
          </a:bodyPr>
          <a:lstStyle/>
          <a:p>
            <a:pPr lvl="0"/>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Desafíos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a:t>
            </a:r>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comunes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a:t>
            </a:r>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regionales</a:t>
            </a:r>
            <a:r>
              <a:rPr lang="it-IT" sz="2000" b="1" dirty="0" smtClean="0">
                <a:solidFill>
                  <a:srgbClr val="FF9933"/>
                </a:solidFill>
                <a:effectLst>
                  <a:outerShdw blurRad="38100" dist="38100" dir="2700000" algn="tl">
                    <a:srgbClr val="000000">
                      <a:alpha val="43137"/>
                    </a:srgbClr>
                  </a:outerShdw>
                </a:effectLst>
                <a:latin typeface="Calibri"/>
                <a:ea typeface="Calibri"/>
                <a:cs typeface="Times New Roman"/>
              </a:rPr>
              <a:t>: </a:t>
            </a:r>
            <a:r>
              <a:rPr lang="es-ES_tradnl" sz="2000" b="1" dirty="0" smtClean="0">
                <a:solidFill>
                  <a:srgbClr val="FF9933"/>
                </a:solidFill>
                <a:effectLst>
                  <a:outerShdw blurRad="38100" dist="38100" dir="2700000" algn="tl">
                    <a:srgbClr val="000000">
                      <a:alpha val="43137"/>
                    </a:srgbClr>
                  </a:outerShdw>
                </a:effectLst>
                <a:latin typeface="Calibri"/>
                <a:ea typeface="Calibri"/>
                <a:cs typeface="Times New Roman"/>
              </a:rPr>
              <a:t>Reducir </a:t>
            </a:r>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la segmentación del mercado  </a:t>
            </a:r>
            <a:r>
              <a:rPr lang="es-ES_tradnl" sz="2000" b="1" dirty="0" smtClean="0">
                <a:solidFill>
                  <a:srgbClr val="FF9933"/>
                </a:solidFill>
                <a:effectLst>
                  <a:outerShdw blurRad="38100" dist="38100" dir="2700000" algn="tl">
                    <a:srgbClr val="000000">
                      <a:alpha val="43137"/>
                    </a:srgbClr>
                  </a:outerShdw>
                </a:effectLst>
                <a:latin typeface="Calibri"/>
                <a:ea typeface="Calibri"/>
                <a:cs typeface="Times New Roman"/>
              </a:rPr>
              <a:t>laboral </a:t>
            </a:r>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juvenil.</a:t>
            </a:r>
            <a:endParaRPr lang="it-IT" sz="2000" b="1" dirty="0">
              <a:solidFill>
                <a:srgbClr val="FF9933"/>
              </a:solidFill>
              <a:effectLst>
                <a:outerShdw blurRad="38100" dist="38100" dir="2700000" algn="tl">
                  <a:srgbClr val="000000">
                    <a:alpha val="43137"/>
                  </a:srgbClr>
                </a:outerShdw>
              </a:effectLst>
            </a:endParaRPr>
          </a:p>
        </p:txBody>
      </p:sp>
      <p:sp>
        <p:nvSpPr>
          <p:cNvPr id="7" name="Rettangolo 6"/>
          <p:cNvSpPr/>
          <p:nvPr/>
        </p:nvSpPr>
        <p:spPr>
          <a:xfrm>
            <a:off x="370321" y="1918511"/>
            <a:ext cx="8401272" cy="4090351"/>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El </a:t>
            </a:r>
            <a:r>
              <a:rPr lang="es-ES_tradnl" sz="1600" b="1" dirty="0">
                <a:solidFill>
                  <a:srgbClr val="FF9933"/>
                </a:solidFill>
                <a:effectLst>
                  <a:outerShdw blurRad="38100" dist="38100" dir="2700000" algn="tl">
                    <a:srgbClr val="000000">
                      <a:alpha val="43137"/>
                    </a:srgbClr>
                  </a:outerShdw>
                </a:effectLst>
                <a:latin typeface="+mj-lt"/>
                <a:ea typeface="+mj-ea"/>
                <a:cs typeface="+mj-cs"/>
              </a:rPr>
              <a:t>compromiso activo de los empleadores es fundamental </a:t>
            </a:r>
            <a:r>
              <a:rPr lang="es-ES_tradnl" sz="1600" dirty="0">
                <a:solidFill>
                  <a:schemeClr val="tx2"/>
                </a:solidFill>
                <a:latin typeface="+mj-lt"/>
                <a:ea typeface="+mj-ea"/>
                <a:cs typeface="+mj-cs"/>
              </a:rPr>
              <a:t>en el contexto actual de prudencia hacia el futuro y de incertidumbre sobre las nuevas contrataciones. Muchos esquemas se basan precisamente en la consideración de que las ayudas pueden ser decisivas para favorecer la contratación por parte de los empleadores de jóvenes desempleados poco cualificados. </a:t>
            </a:r>
          </a:p>
          <a:p>
            <a:pPr algn="just">
              <a:lnSpc>
                <a:spcPct val="115000"/>
              </a:lnSpc>
              <a:spcAft>
                <a:spcPts val="0"/>
              </a:spcAft>
            </a:pPr>
            <a:endParaRPr lang="it-IT" sz="1600" dirty="0">
              <a:latin typeface="Calibri"/>
              <a:ea typeface="Calibri"/>
              <a:cs typeface="Times New Roman"/>
            </a:endParaRPr>
          </a:p>
          <a:p>
            <a:pPr algn="just">
              <a:lnSpc>
                <a:spcPct val="115000"/>
              </a:lnSpc>
              <a:spcAft>
                <a:spcPts val="0"/>
              </a:spcAft>
            </a:pPr>
            <a:r>
              <a:rPr lang="es-ES_tradnl" sz="1600" dirty="0">
                <a:solidFill>
                  <a:schemeClr val="tx2"/>
                </a:solidFill>
                <a:latin typeface="+mj-lt"/>
                <a:ea typeface="+mj-ea"/>
                <a:cs typeface="+mj-cs"/>
              </a:rPr>
              <a:t>En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Reino Unido </a:t>
            </a:r>
            <a:r>
              <a:rPr lang="es-ES_tradnl" sz="1600" dirty="0">
                <a:solidFill>
                  <a:schemeClr val="tx2"/>
                </a:solidFill>
                <a:latin typeface="+mj-lt"/>
                <a:ea typeface="+mj-ea"/>
                <a:cs typeface="+mj-cs"/>
              </a:rPr>
              <a:t>se dispone de incentivos a la contratación para contratos de al menos 16 horas semanales y 26 semanas de trabajo. </a:t>
            </a:r>
          </a:p>
          <a:p>
            <a:endParaRPr lang="es-ES_tradnl" dirty="0" smtClean="0">
              <a:latin typeface="Calibri"/>
              <a:ea typeface="Calibri"/>
              <a:cs typeface="Times New Roman"/>
            </a:endParaRPr>
          </a:p>
          <a:p>
            <a:pPr algn="just">
              <a:lnSpc>
                <a:spcPct val="115000"/>
              </a:lnSpc>
              <a:spcAft>
                <a:spcPts val="0"/>
              </a:spcAft>
            </a:pPr>
            <a:r>
              <a:rPr lang="es-ES_tradnl" sz="1600" dirty="0">
                <a:solidFill>
                  <a:schemeClr val="tx2"/>
                </a:solidFill>
                <a:latin typeface="+mj-lt"/>
                <a:ea typeface="+mj-ea"/>
                <a:cs typeface="+mj-cs"/>
              </a:rPr>
              <a:t>En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Hungría</a:t>
            </a:r>
            <a:r>
              <a:rPr lang="es-ES_tradnl" sz="1600" dirty="0">
                <a:solidFill>
                  <a:schemeClr val="tx2"/>
                </a:solidFill>
                <a:latin typeface="+mj-lt"/>
                <a:ea typeface="+mj-ea"/>
                <a:cs typeface="+mj-cs"/>
              </a:rPr>
              <a:t> se apuesta especialmente por la coherencia entre cualificaciones poseídas y puesto ofrecido con duración de al menos un año. </a:t>
            </a:r>
          </a:p>
          <a:p>
            <a:endParaRPr lang="es-ES_tradnl" dirty="0">
              <a:latin typeface="Calibri"/>
              <a:ea typeface="Calibri"/>
              <a:cs typeface="Times New Roman"/>
            </a:endParaRPr>
          </a:p>
          <a:p>
            <a:pPr algn="just">
              <a:lnSpc>
                <a:spcPct val="115000"/>
              </a:lnSpc>
              <a:spcAft>
                <a:spcPts val="0"/>
              </a:spcAft>
            </a:pPr>
            <a:r>
              <a:rPr lang="es-ES_tradnl" sz="1600" dirty="0">
                <a:solidFill>
                  <a:schemeClr val="tx2"/>
                </a:solidFill>
                <a:latin typeface="+mj-lt"/>
                <a:ea typeface="+mj-ea"/>
                <a:cs typeface="+mj-cs"/>
              </a:rPr>
              <a:t>En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Portugal </a:t>
            </a:r>
            <a:r>
              <a:rPr lang="es-ES_tradnl" sz="1600" dirty="0">
                <a:solidFill>
                  <a:schemeClr val="tx2"/>
                </a:solidFill>
                <a:latin typeface="+mj-lt"/>
                <a:ea typeface="+mj-ea"/>
                <a:cs typeface="+mj-cs"/>
              </a:rPr>
              <a:t>se incentivan las transformaciones de contratos temporales en puestos indefinidos.</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3366381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solidFill>
                  <a:srgbClr val="000000"/>
                </a:solidFill>
              </a:rPr>
              <a:t>Staff di </a:t>
            </a:r>
            <a:r>
              <a:rPr lang="it-IT" b="1" dirty="0">
                <a:solidFill>
                  <a:srgbClr val="FF6600"/>
                </a:solidFill>
              </a:rPr>
              <a:t>S</a:t>
            </a:r>
            <a:r>
              <a:rPr lang="it-IT" dirty="0">
                <a:solidFill>
                  <a:srgbClr val="000000"/>
                </a:solidFill>
              </a:rPr>
              <a:t>tatistica </a:t>
            </a:r>
            <a:r>
              <a:rPr lang="it-IT" b="1" dirty="0">
                <a:solidFill>
                  <a:srgbClr val="FF6600"/>
                </a:solidFill>
              </a:rPr>
              <a:t>S</a:t>
            </a:r>
            <a:r>
              <a:rPr lang="it-IT" dirty="0">
                <a:solidFill>
                  <a:srgbClr val="000000"/>
                </a:solidFill>
              </a:rPr>
              <a:t>tudi e </a:t>
            </a:r>
            <a:r>
              <a:rPr lang="it-IT" b="1" dirty="0">
                <a:solidFill>
                  <a:srgbClr val="FF6600"/>
                </a:solidFill>
              </a:rPr>
              <a:t>R</a:t>
            </a:r>
            <a:r>
              <a:rPr lang="it-IT" dirty="0">
                <a:solidFill>
                  <a:srgbClr val="000000"/>
                </a:solidFill>
              </a:rPr>
              <a:t>icerche sul </a:t>
            </a:r>
            <a:r>
              <a:rPr lang="it-IT" b="1" dirty="0">
                <a:solidFill>
                  <a:srgbClr val="FF6600"/>
                </a:solidFill>
              </a:rPr>
              <a:t>M</a:t>
            </a:r>
            <a:r>
              <a:rPr lang="it-IT" dirty="0">
                <a:solidFill>
                  <a:srgbClr val="000000"/>
                </a:solidFill>
              </a:rPr>
              <a:t>ercato del </a:t>
            </a:r>
            <a:r>
              <a:rPr lang="it-IT" b="1" dirty="0">
                <a:solidFill>
                  <a:srgbClr val="FF6600"/>
                </a:solidFill>
              </a:rPr>
              <a:t>L</a:t>
            </a:r>
            <a:r>
              <a:rPr lang="it-IT" dirty="0">
                <a:solidFill>
                  <a:srgbClr val="000000"/>
                </a:solidFill>
              </a:rPr>
              <a:t>avoro - </a:t>
            </a:r>
            <a:r>
              <a:rPr lang="it-IT" b="1" i="1" dirty="0" err="1">
                <a:solidFill>
                  <a:srgbClr val="FF6600"/>
                </a:solidFill>
              </a:rPr>
              <a:t>SSRM</a:t>
            </a:r>
            <a:r>
              <a:rPr lang="it-IT" i="1" dirty="0" err="1">
                <a:solidFill>
                  <a:srgbClr val="000000"/>
                </a:solidFill>
              </a:rPr>
              <a:t>d</a:t>
            </a:r>
            <a:r>
              <a:rPr lang="it-IT" b="1" i="1" dirty="0" err="1">
                <a:solidFill>
                  <a:srgbClr val="FF6600"/>
                </a:solidFill>
              </a:rPr>
              <a:t>L</a:t>
            </a:r>
            <a:r>
              <a:rPr lang="it-IT" sz="1400" dirty="0">
                <a:solidFill>
                  <a:srgbClr val="000000"/>
                </a:solidFill>
                <a:latin typeface="Arial" charset="0"/>
              </a:rPr>
              <a:t> </a:t>
            </a:r>
          </a:p>
        </p:txBody>
      </p:sp>
      <p:sp>
        <p:nvSpPr>
          <p:cNvPr id="2" name="Rettangolo 1"/>
          <p:cNvSpPr/>
          <p:nvPr/>
        </p:nvSpPr>
        <p:spPr>
          <a:xfrm>
            <a:off x="395536" y="1124744"/>
            <a:ext cx="8280920" cy="2898614"/>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Un primer grupo de medidas entre las adoptadas últimamente está relacionado con sistemas de formación e intervenciones relativas de reforma orientadas a </a:t>
            </a:r>
            <a:r>
              <a:rPr lang="es-ES_tradnl" sz="1600" b="1" dirty="0">
                <a:solidFill>
                  <a:srgbClr val="FF9933"/>
                </a:solidFill>
                <a:effectLst>
                  <a:outerShdw blurRad="38100" dist="38100" dir="2700000" algn="tl">
                    <a:srgbClr val="000000">
                      <a:alpha val="43137"/>
                    </a:srgbClr>
                  </a:outerShdw>
                </a:effectLst>
                <a:latin typeface="+mj-lt"/>
                <a:ea typeface="+mj-ea"/>
                <a:cs typeface="+mj-cs"/>
              </a:rPr>
              <a:t>mejorar la capacidad de ocupación de los jóvenes</a:t>
            </a:r>
            <a:r>
              <a:rPr lang="es-ES_tradnl" sz="1600" dirty="0">
                <a:solidFill>
                  <a:schemeClr val="tx2"/>
                </a:solidFill>
                <a:latin typeface="+mj-lt"/>
                <a:ea typeface="+mj-ea"/>
                <a:cs typeface="+mj-cs"/>
              </a:rPr>
              <a:t>. Estas reformas incluyen, en muchos casos, medidas para mejorar la calidad de la </a:t>
            </a:r>
            <a:r>
              <a:rPr lang="es-ES_tradnl" sz="1600" dirty="0" smtClean="0">
                <a:solidFill>
                  <a:schemeClr val="tx2"/>
                </a:solidFill>
                <a:latin typeface="+mj-lt"/>
                <a:ea typeface="+mj-ea"/>
                <a:cs typeface="+mj-cs"/>
              </a:rPr>
              <a:t>educación. </a:t>
            </a:r>
          </a:p>
          <a:p>
            <a:pPr algn="just">
              <a:lnSpc>
                <a:spcPct val="115000"/>
              </a:lnSpc>
              <a:spcAft>
                <a:spcPts val="0"/>
              </a:spcAft>
            </a:pPr>
            <a:endParaRPr lang="es-ES_tradnl" sz="1600" dirty="0">
              <a:solidFill>
                <a:schemeClr val="tx2"/>
              </a:solidFill>
              <a:latin typeface="+mj-lt"/>
              <a:ea typeface="+mj-ea"/>
              <a:cs typeface="+mj-cs"/>
            </a:endParaRPr>
          </a:p>
          <a:p>
            <a:pPr algn="just">
              <a:lnSpc>
                <a:spcPct val="115000"/>
              </a:lnSpc>
              <a:spcAft>
                <a:spcPts val="0"/>
              </a:spcAft>
            </a:pPr>
            <a:r>
              <a:rPr lang="es-ES_tradnl" sz="1600" dirty="0" smtClean="0">
                <a:solidFill>
                  <a:schemeClr val="tx2"/>
                </a:solidFill>
                <a:latin typeface="+mj-lt"/>
                <a:ea typeface="+mj-ea"/>
                <a:cs typeface="+mj-cs"/>
              </a:rPr>
              <a:t>Por </a:t>
            </a:r>
            <a:r>
              <a:rPr lang="es-ES_tradnl" sz="1600" dirty="0">
                <a:solidFill>
                  <a:schemeClr val="tx2"/>
                </a:solidFill>
                <a:latin typeface="+mj-lt"/>
                <a:ea typeface="+mj-ea"/>
                <a:cs typeface="+mj-cs"/>
              </a:rPr>
              <a:t>ejemplo, en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Suecia</a:t>
            </a:r>
            <a:r>
              <a:rPr lang="es-ES_tradnl" sz="1600" dirty="0">
                <a:solidFill>
                  <a:schemeClr val="tx2"/>
                </a:solidFill>
                <a:latin typeface="+mj-lt"/>
                <a:ea typeface="+mj-ea"/>
                <a:cs typeface="+mj-cs"/>
              </a:rPr>
              <a:t> se ha creado una nueva carrera universitaria para la formación de profesores y un nuevo sistema de evaluación del trabajo de los docentes en los colegios. </a:t>
            </a:r>
            <a:r>
              <a:rPr lang="es-ES_tradnl" sz="1600" b="1" dirty="0">
                <a:solidFill>
                  <a:srgbClr val="FF9933"/>
                </a:solidFill>
                <a:effectLst>
                  <a:outerShdw blurRad="38100" dist="38100" dir="2700000" algn="tl">
                    <a:srgbClr val="000000">
                      <a:alpha val="43137"/>
                    </a:srgbClr>
                  </a:outerShdw>
                </a:effectLst>
                <a:latin typeface="+mj-lt"/>
                <a:ea typeface="+mj-ea"/>
                <a:cs typeface="+mj-cs"/>
              </a:rPr>
              <a:t>Austria</a:t>
            </a:r>
            <a:r>
              <a:rPr lang="es-ES_tradnl" sz="1600" dirty="0">
                <a:solidFill>
                  <a:schemeClr val="tx2"/>
                </a:solidFill>
                <a:latin typeface="+mj-lt"/>
                <a:ea typeface="+mj-ea"/>
                <a:cs typeface="+mj-cs"/>
              </a:rPr>
              <a:t> se han reforzado los módulos de desarrollo empresarial, de competencias sociales y de informática para todos los alumnos de formación profesional </a:t>
            </a:r>
            <a:endParaRPr lang="it-IT" sz="1600" dirty="0">
              <a:solidFill>
                <a:schemeClr val="tx2"/>
              </a:solidFill>
              <a:latin typeface="+mj-lt"/>
              <a:ea typeface="+mj-ea"/>
              <a:cs typeface="+mj-cs"/>
            </a:endParaRPr>
          </a:p>
        </p:txBody>
      </p:sp>
      <p:sp>
        <p:nvSpPr>
          <p:cNvPr id="5" name="Rettangolo 4"/>
          <p:cNvSpPr/>
          <p:nvPr/>
        </p:nvSpPr>
        <p:spPr>
          <a:xfrm>
            <a:off x="356072" y="388695"/>
            <a:ext cx="6696744" cy="400110"/>
          </a:xfrm>
          <a:prstGeom prst="rect">
            <a:avLst/>
          </a:prstGeom>
        </p:spPr>
        <p:txBody>
          <a:bodyPr wrap="square">
            <a:spAutoFit/>
          </a:bodyPr>
          <a:lstStyle/>
          <a:p>
            <a:pPr lvl="0"/>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Desafíos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a:t>
            </a:r>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comunes</a:t>
            </a:r>
            <a:r>
              <a:rPr lang="it-IT" sz="2000" b="1" dirty="0">
                <a:solidFill>
                  <a:srgbClr val="FF9933"/>
                </a:solidFill>
                <a:effectLst>
                  <a:outerShdw blurRad="38100" dist="38100" dir="2700000" algn="tl">
                    <a:srgbClr val="000000">
                      <a:alpha val="43137"/>
                    </a:srgbClr>
                  </a:outerShdw>
                </a:effectLst>
                <a:latin typeface="Calibri"/>
                <a:ea typeface="Calibri"/>
                <a:cs typeface="Times New Roman"/>
              </a:rPr>
              <a:t> </a:t>
            </a:r>
            <a:r>
              <a:rPr lang="it-IT" sz="2000" b="1" dirty="0" err="1">
                <a:solidFill>
                  <a:srgbClr val="FF9933"/>
                </a:solidFill>
                <a:effectLst>
                  <a:outerShdw blurRad="38100" dist="38100" dir="2700000" algn="tl">
                    <a:srgbClr val="000000">
                      <a:alpha val="43137"/>
                    </a:srgbClr>
                  </a:outerShdw>
                </a:effectLst>
                <a:latin typeface="Calibri"/>
                <a:ea typeface="Calibri"/>
                <a:cs typeface="Times New Roman"/>
              </a:rPr>
              <a:t>regionales</a:t>
            </a:r>
            <a:r>
              <a:rPr lang="it-IT" sz="2000" b="1" dirty="0" smtClean="0">
                <a:solidFill>
                  <a:srgbClr val="FF9933"/>
                </a:solidFill>
                <a:effectLst>
                  <a:outerShdw blurRad="38100" dist="38100" dir="2700000" algn="tl">
                    <a:srgbClr val="000000">
                      <a:alpha val="43137"/>
                    </a:srgbClr>
                  </a:outerShdw>
                </a:effectLst>
                <a:latin typeface="Calibri"/>
                <a:ea typeface="Calibri"/>
                <a:cs typeface="Times New Roman"/>
              </a:rPr>
              <a:t>: </a:t>
            </a:r>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sistemas de formación</a:t>
            </a:r>
            <a:r>
              <a:rPr lang="it-IT" sz="2000" b="1" dirty="0" smtClean="0">
                <a:solidFill>
                  <a:srgbClr val="FF9933"/>
                </a:solidFill>
                <a:effectLst>
                  <a:outerShdw blurRad="38100" dist="38100" dir="2700000" algn="tl">
                    <a:srgbClr val="000000">
                      <a:alpha val="43137"/>
                    </a:srgbClr>
                  </a:outerShdw>
                </a:effectLst>
                <a:latin typeface="Calibri"/>
                <a:ea typeface="Calibri"/>
                <a:cs typeface="Times New Roman"/>
              </a:rPr>
              <a:t> </a:t>
            </a:r>
            <a:endParaRPr lang="it-IT" sz="2000" b="1" dirty="0">
              <a:solidFill>
                <a:srgbClr val="FF9933"/>
              </a:solidFill>
              <a:effectLst>
                <a:outerShdw blurRad="38100" dist="38100" dir="2700000" algn="tl">
                  <a:srgbClr val="000000">
                    <a:alpha val="43137"/>
                  </a:srgbClr>
                </a:outerShdw>
              </a:effectLst>
            </a:endParaRPr>
          </a:p>
        </p:txBody>
      </p:sp>
      <p:sp>
        <p:nvSpPr>
          <p:cNvPr id="7" name="Rettangolo 6"/>
          <p:cNvSpPr/>
          <p:nvPr/>
        </p:nvSpPr>
        <p:spPr>
          <a:xfrm>
            <a:off x="467544" y="4293096"/>
            <a:ext cx="8208912" cy="1791260"/>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Diferentes países han adoptado el fortalecimiento de la formación superior y post-universitaria, así como incentivos para la asistencia a cursos de formación necesarios para el mundo laboral. En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Austria, Estonia, Finlandia, Lituania, Holanda, Portugal y Suecia</a:t>
            </a:r>
            <a:r>
              <a:rPr lang="es-ES_tradnl" sz="1600" dirty="0">
                <a:solidFill>
                  <a:schemeClr val="tx2"/>
                </a:solidFill>
                <a:latin typeface="+mj-lt"/>
                <a:ea typeface="+mj-ea"/>
                <a:cs typeface="+mj-cs"/>
              </a:rPr>
              <a:t> se han emprendido acciones para la reintroducción de los jóvenes en los recorridos formativos que habían abandonado antes de la obtención del título.</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39750019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437061" y="1556792"/>
            <a:ext cx="8280920" cy="2357568"/>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El pilar fuerte de la implantación de la formación es el </a:t>
            </a:r>
            <a:r>
              <a:rPr lang="es-ES_tradnl" sz="1600" b="1" dirty="0">
                <a:solidFill>
                  <a:srgbClr val="FF9933"/>
                </a:solidFill>
                <a:effectLst>
                  <a:outerShdw blurRad="38100" dist="38100" dir="2700000" algn="tl">
                    <a:srgbClr val="000000">
                      <a:alpha val="43137"/>
                    </a:srgbClr>
                  </a:outerShdw>
                </a:effectLst>
                <a:latin typeface="+mj-lt"/>
                <a:ea typeface="+mj-ea"/>
                <a:cs typeface="+mj-cs"/>
              </a:rPr>
              <a:t>sistema dual, </a:t>
            </a:r>
            <a:r>
              <a:rPr lang="es-ES_tradnl" sz="1600" dirty="0">
                <a:solidFill>
                  <a:schemeClr val="tx2"/>
                </a:solidFill>
                <a:latin typeface="+mj-lt"/>
                <a:ea typeface="+mj-ea"/>
                <a:cs typeface="+mj-cs"/>
              </a:rPr>
              <a:t>una formación que tiene lugar en la parte teórica en los centros de formación profesional y en la parte práctica en las empresas interesadas en formar a los jóvenes para asegurarse los mejores trabajadores en el futuro. </a:t>
            </a:r>
          </a:p>
          <a:p>
            <a:pPr algn="just">
              <a:lnSpc>
                <a:spcPct val="115000"/>
              </a:lnSpc>
              <a:spcAft>
                <a:spcPts val="0"/>
              </a:spcAft>
            </a:pPr>
            <a:endParaRPr lang="es-ES_tradnl" sz="1600" dirty="0" smtClean="0">
              <a:solidFill>
                <a:schemeClr val="tx2"/>
              </a:solidFill>
              <a:latin typeface="+mj-lt"/>
              <a:ea typeface="+mj-ea"/>
              <a:cs typeface="+mj-cs"/>
            </a:endParaRPr>
          </a:p>
          <a:p>
            <a:pPr algn="just">
              <a:lnSpc>
                <a:spcPct val="115000"/>
              </a:lnSpc>
              <a:spcAft>
                <a:spcPts val="0"/>
              </a:spcAft>
            </a:pPr>
            <a:r>
              <a:rPr lang="es-ES_tradnl" sz="1600" dirty="0" smtClean="0">
                <a:solidFill>
                  <a:schemeClr val="tx2"/>
                </a:solidFill>
                <a:latin typeface="+mj-lt"/>
                <a:ea typeface="+mj-ea"/>
                <a:cs typeface="+mj-cs"/>
              </a:rPr>
              <a:t>El </a:t>
            </a:r>
            <a:r>
              <a:rPr lang="es-ES_tradnl" sz="1600" dirty="0">
                <a:solidFill>
                  <a:schemeClr val="tx2"/>
                </a:solidFill>
                <a:latin typeface="+mj-lt"/>
                <a:ea typeface="+mj-ea"/>
                <a:cs typeface="+mj-cs"/>
              </a:rPr>
              <a:t>sistema dual se somete a una monitorización y actualización constantes dialogando con los sindicatos y la patronal. Gracias a la cercanía con el mundo laboral, este tipo de formación ofrece buenas oportunidades de empleo. </a:t>
            </a:r>
            <a:endParaRPr lang="it-IT" sz="1600" dirty="0">
              <a:solidFill>
                <a:schemeClr val="tx2"/>
              </a:solidFill>
              <a:latin typeface="+mj-lt"/>
              <a:ea typeface="+mj-ea"/>
              <a:cs typeface="+mj-cs"/>
            </a:endParaRPr>
          </a:p>
        </p:txBody>
      </p:sp>
      <p:sp>
        <p:nvSpPr>
          <p:cNvPr id="3" name="Rettangolo 2"/>
          <p:cNvSpPr/>
          <p:nvPr/>
        </p:nvSpPr>
        <p:spPr>
          <a:xfrm>
            <a:off x="425128" y="332656"/>
            <a:ext cx="4971489" cy="400110"/>
          </a:xfrm>
          <a:prstGeom prst="rect">
            <a:avLst/>
          </a:prstGeom>
        </p:spPr>
        <p:txBody>
          <a:bodyPr wrap="none">
            <a:spAutoFit/>
          </a:bodyPr>
          <a:lstStyle/>
          <a:p>
            <a:r>
              <a:rPr lang="it-IT" sz="2000" b="1" dirty="0" err="1" smtClean="0">
                <a:solidFill>
                  <a:srgbClr val="FF9933"/>
                </a:solidFill>
                <a:effectLst>
                  <a:outerShdw blurRad="38100" dist="38100" dir="2700000" algn="tl">
                    <a:srgbClr val="000000">
                      <a:alpha val="43137"/>
                    </a:srgbClr>
                  </a:outerShdw>
                </a:effectLst>
                <a:latin typeface="Calibri"/>
                <a:ea typeface="Calibri"/>
              </a:rPr>
              <a:t>Alemania</a:t>
            </a:r>
            <a:r>
              <a:rPr lang="it-IT" sz="2000" b="1" dirty="0" smtClean="0">
                <a:solidFill>
                  <a:srgbClr val="FF9933"/>
                </a:solidFill>
                <a:effectLst>
                  <a:outerShdw blurRad="38100" dist="38100" dir="2700000" algn="tl">
                    <a:srgbClr val="000000">
                      <a:alpha val="43137"/>
                    </a:srgbClr>
                  </a:outerShdw>
                </a:effectLst>
                <a:latin typeface="Calibri"/>
                <a:ea typeface="Calibri"/>
              </a:rPr>
              <a:t> : </a:t>
            </a:r>
            <a:r>
              <a:rPr lang="es-ES_tradnl" sz="2000" b="1" spc="-20" dirty="0" smtClean="0">
                <a:solidFill>
                  <a:srgbClr val="FF9933"/>
                </a:solidFill>
                <a:effectLst>
                  <a:outerShdw blurRad="38100" dist="38100" dir="2700000" algn="tl">
                    <a:srgbClr val="000000">
                      <a:alpha val="43137"/>
                    </a:srgbClr>
                  </a:outerShdw>
                </a:effectLst>
                <a:latin typeface="Calibri"/>
                <a:ea typeface="Calibri"/>
                <a:cs typeface="Times New Roman"/>
              </a:rPr>
              <a:t>sistema dual  y </a:t>
            </a:r>
            <a:r>
              <a:rPr lang="es-ES_tradnl" sz="2000" b="1" dirty="0" smtClean="0">
                <a:solidFill>
                  <a:srgbClr val="FF9933"/>
                </a:solidFill>
                <a:effectLst>
                  <a:outerShdw blurRad="38100" dist="38100" dir="2700000" algn="tl">
                    <a:srgbClr val="000000">
                      <a:alpha val="43137"/>
                    </a:srgbClr>
                  </a:outerShdw>
                </a:effectLst>
                <a:latin typeface="Calibri"/>
                <a:ea typeface="Calibri"/>
                <a:cs typeface="Times New Roman"/>
              </a:rPr>
              <a:t>“empleo </a:t>
            </a:r>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asistido”. </a:t>
            </a:r>
            <a:endParaRPr lang="it-IT" sz="2000" b="1" dirty="0">
              <a:solidFill>
                <a:srgbClr val="FF9933"/>
              </a:solidFill>
              <a:effectLst>
                <a:outerShdw blurRad="38100" dist="38100" dir="2700000" algn="tl">
                  <a:srgbClr val="000000">
                    <a:alpha val="43137"/>
                  </a:srgbClr>
                </a:outerShdw>
              </a:effectLst>
            </a:endParaRPr>
          </a:p>
        </p:txBody>
      </p:sp>
      <p:sp>
        <p:nvSpPr>
          <p:cNvPr id="5" name="Rettangolo 4"/>
          <p:cNvSpPr/>
          <p:nvPr/>
        </p:nvSpPr>
        <p:spPr>
          <a:xfrm>
            <a:off x="395536" y="4221088"/>
            <a:ext cx="8496944" cy="1791260"/>
          </a:xfrm>
          <a:prstGeom prst="rect">
            <a:avLst/>
          </a:prstGeom>
        </p:spPr>
        <p:txBody>
          <a:bodyPr wrap="square">
            <a:spAutoFit/>
          </a:bodyPr>
          <a:lstStyle/>
          <a:p>
            <a:pPr algn="just">
              <a:lnSpc>
                <a:spcPct val="115000"/>
              </a:lnSpc>
              <a:spcAft>
                <a:spcPts val="0"/>
              </a:spcAft>
            </a:pPr>
            <a:r>
              <a:rPr lang="es-ES_tradnl" sz="1600" dirty="0">
                <a:solidFill>
                  <a:schemeClr val="tx2"/>
                </a:solidFill>
                <a:latin typeface="+mj-lt"/>
                <a:ea typeface="+mj-ea"/>
                <a:cs typeface="+mj-cs"/>
              </a:rPr>
              <a:t>Por lo que se refiere a los jovenes discapacitados, desde 2008 existe un instrumento de formación y estabilización llamada </a:t>
            </a:r>
            <a:r>
              <a:rPr lang="es-ES_tradnl" sz="1600" b="1" dirty="0">
                <a:solidFill>
                  <a:srgbClr val="FF9933"/>
                </a:solidFill>
                <a:effectLst>
                  <a:outerShdw blurRad="38100" dist="38100" dir="2700000" algn="tl">
                    <a:srgbClr val="000000">
                      <a:alpha val="43137"/>
                    </a:srgbClr>
                  </a:outerShdw>
                </a:effectLst>
                <a:latin typeface="+mj-lt"/>
                <a:ea typeface="+mj-ea"/>
                <a:cs typeface="+mj-cs"/>
              </a:rPr>
              <a:t>“empleo asistido”</a:t>
            </a:r>
            <a:r>
              <a:rPr lang="es-ES_tradnl" sz="1600" dirty="0">
                <a:solidFill>
                  <a:schemeClr val="tx2"/>
                </a:solidFill>
                <a:latin typeface="+mj-lt"/>
                <a:ea typeface="+mj-ea"/>
                <a:cs typeface="+mj-cs"/>
              </a:rPr>
              <a:t>. Con este instrumento, un discapacitado obtiene una cualificación dentro de una empresa, en la que el formador de la empresa recibe la ayuda de un docente externo encargado por la BA con competencias específicas que se adaptan a las exigencias de la persona discapacitada. </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411235" y="1268760"/>
            <a:ext cx="8352928" cy="4084580"/>
          </a:xfrm>
          <a:prstGeom prst="rect">
            <a:avLst/>
          </a:prstGeom>
        </p:spPr>
        <p:txBody>
          <a:bodyPr wrap="square">
            <a:spAutoFit/>
          </a:bodyPr>
          <a:lstStyle/>
          <a:p>
            <a:pPr algn="just">
              <a:lnSpc>
                <a:spcPct val="115000"/>
              </a:lnSpc>
              <a:spcAft>
                <a:spcPts val="0"/>
              </a:spcAft>
            </a:pPr>
            <a:endParaRPr lang="es-ES_tradnl" sz="1600" b="1" dirty="0" smtClean="0">
              <a:solidFill>
                <a:srgbClr val="FF9933"/>
              </a:solidFill>
              <a:effectLst>
                <a:outerShdw blurRad="38100" dist="38100" dir="2700000" algn="tl">
                  <a:srgbClr val="000000">
                    <a:alpha val="43137"/>
                  </a:srgbClr>
                </a:outerShdw>
              </a:effectLst>
              <a:latin typeface="+mj-lt"/>
              <a:ea typeface="+mj-ea"/>
              <a:cs typeface="+mj-cs"/>
            </a:endParaRPr>
          </a:p>
          <a:p>
            <a:pPr algn="just">
              <a:lnSpc>
                <a:spcPct val="115000"/>
              </a:lnSpc>
              <a:spcAft>
                <a:spcPts val="0"/>
              </a:spcAft>
            </a:pPr>
            <a:r>
              <a:rPr lang="es-ES_tradnl" sz="1600" b="1" dirty="0" smtClean="0">
                <a:solidFill>
                  <a:srgbClr val="FF9933"/>
                </a:solidFill>
                <a:effectLst>
                  <a:outerShdw blurRad="38100" dist="38100" dir="2700000" algn="tl">
                    <a:srgbClr val="000000">
                      <a:alpha val="43137"/>
                    </a:srgbClr>
                  </a:outerShdw>
                </a:effectLst>
                <a:latin typeface="+mj-lt"/>
                <a:ea typeface="+mj-ea"/>
                <a:cs typeface="+mj-cs"/>
              </a:rPr>
              <a:t>Contrato </a:t>
            </a:r>
            <a:r>
              <a:rPr lang="es-ES_tradnl" sz="1600" b="1" dirty="0">
                <a:solidFill>
                  <a:srgbClr val="FF9933"/>
                </a:solidFill>
                <a:effectLst>
                  <a:outerShdw blurRad="38100" dist="38100" dir="2700000" algn="tl">
                    <a:srgbClr val="000000">
                      <a:alpha val="43137"/>
                    </a:srgbClr>
                  </a:outerShdw>
                </a:effectLst>
                <a:latin typeface="+mj-lt"/>
                <a:ea typeface="+mj-ea"/>
                <a:cs typeface="+mj-cs"/>
              </a:rPr>
              <a:t>de aprendizaje </a:t>
            </a:r>
            <a:r>
              <a:rPr lang="es-ES_tradnl" sz="1600" dirty="0">
                <a:solidFill>
                  <a:schemeClr val="tx2"/>
                </a:solidFill>
                <a:latin typeface="+mj-lt"/>
                <a:ea typeface="+mj-ea"/>
                <a:cs typeface="+mj-cs"/>
              </a:rPr>
              <a:t>es un contrato temporal, de 1 a 3 años (4 para discapacitados) con las garantías de los contratos normales que también incluye el horario pasado en Centros de Formación para Aprendices </a:t>
            </a:r>
            <a:r>
              <a:rPr lang="es-ES_tradnl" sz="1600" b="1" dirty="0">
                <a:solidFill>
                  <a:srgbClr val="FF9933"/>
                </a:solidFill>
                <a:latin typeface="+mj-lt"/>
                <a:ea typeface="+mj-ea"/>
                <a:cs typeface="+mj-cs"/>
              </a:rPr>
              <a:t>(CFA). </a:t>
            </a:r>
            <a:endParaRPr lang="es-ES_tradnl" sz="1600" b="1" dirty="0" smtClean="0">
              <a:solidFill>
                <a:srgbClr val="FF9933"/>
              </a:solidFill>
              <a:latin typeface="+mj-lt"/>
              <a:ea typeface="+mj-ea"/>
              <a:cs typeface="+mj-cs"/>
            </a:endParaRPr>
          </a:p>
          <a:p>
            <a:pPr algn="just">
              <a:lnSpc>
                <a:spcPct val="115000"/>
              </a:lnSpc>
              <a:spcAft>
                <a:spcPts val="0"/>
              </a:spcAft>
            </a:pPr>
            <a:endParaRPr lang="es-ES_tradnl" b="1" i="1" dirty="0">
              <a:solidFill>
                <a:srgbClr val="000000"/>
              </a:solidFill>
              <a:latin typeface="Calibri"/>
              <a:ea typeface="Calibri"/>
            </a:endParaRPr>
          </a:p>
          <a:p>
            <a:pPr algn="just">
              <a:lnSpc>
                <a:spcPct val="115000"/>
              </a:lnSpc>
              <a:spcAft>
                <a:spcPts val="0"/>
              </a:spcAft>
            </a:pPr>
            <a:r>
              <a:rPr lang="es-ES_tradnl" sz="1600" dirty="0" smtClean="0">
                <a:solidFill>
                  <a:schemeClr val="tx2"/>
                </a:solidFill>
                <a:latin typeface="+mj-lt"/>
                <a:ea typeface="+mj-ea"/>
                <a:cs typeface="+mj-cs"/>
              </a:rPr>
              <a:t>Un </a:t>
            </a:r>
            <a:r>
              <a:rPr lang="es-ES_tradnl" sz="1600" dirty="0">
                <a:solidFill>
                  <a:schemeClr val="tx2"/>
                </a:solidFill>
                <a:latin typeface="+mj-lt"/>
                <a:ea typeface="+mj-ea"/>
                <a:cs typeface="+mj-cs"/>
              </a:rPr>
              <a:t>certificado del estado de aprendiz, válido en todo el territorio nacional y expedido por el CFA que ofrece la formación permite al aprendiz beneficiarse de tarifas reducidas en los transportes y en determinadas categorías de servicios (como para los estudiantes). </a:t>
            </a:r>
            <a:endParaRPr lang="es-ES_tradnl" sz="1600" dirty="0" smtClean="0">
              <a:solidFill>
                <a:schemeClr val="tx2"/>
              </a:solidFill>
              <a:latin typeface="+mj-lt"/>
              <a:ea typeface="+mj-ea"/>
              <a:cs typeface="+mj-cs"/>
            </a:endParaRPr>
          </a:p>
          <a:p>
            <a:pPr algn="just">
              <a:lnSpc>
                <a:spcPct val="115000"/>
              </a:lnSpc>
              <a:spcAft>
                <a:spcPts val="0"/>
              </a:spcAft>
            </a:pPr>
            <a:endParaRPr lang="it-IT" sz="1600" dirty="0">
              <a:solidFill>
                <a:schemeClr val="tx2"/>
              </a:solidFill>
              <a:latin typeface="+mj-lt"/>
              <a:ea typeface="+mj-ea"/>
              <a:cs typeface="+mj-cs"/>
            </a:endParaRPr>
          </a:p>
          <a:p>
            <a:pPr algn="just">
              <a:lnSpc>
                <a:spcPct val="116000"/>
              </a:lnSpc>
              <a:spcAft>
                <a:spcPts val="200"/>
              </a:spcAft>
            </a:pPr>
            <a:r>
              <a:rPr lang="es-ES_tradnl" sz="1600" dirty="0">
                <a:solidFill>
                  <a:schemeClr val="tx2"/>
                </a:solidFill>
                <a:latin typeface="+mj-lt"/>
                <a:ea typeface="+mj-ea"/>
                <a:cs typeface="+mj-cs"/>
              </a:rPr>
              <a:t>La duración de la formación en CFA es como mínimo de:</a:t>
            </a: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b="1" dirty="0">
                <a:solidFill>
                  <a:srgbClr val="FF9933"/>
                </a:solidFill>
                <a:effectLst>
                  <a:outerShdw blurRad="38100" dist="38100" dir="2700000" algn="tl">
                    <a:srgbClr val="000000">
                      <a:alpha val="43137"/>
                    </a:srgbClr>
                  </a:outerShdw>
                </a:effectLst>
                <a:latin typeface="+mj-lt"/>
                <a:ea typeface="+mj-ea"/>
                <a:cs typeface="+mj-cs"/>
              </a:rPr>
              <a:t>400 horas </a:t>
            </a:r>
            <a:r>
              <a:rPr lang="es-ES_tradnl" sz="1600" dirty="0">
                <a:solidFill>
                  <a:schemeClr val="tx2"/>
                </a:solidFill>
                <a:latin typeface="+mj-lt"/>
                <a:ea typeface="+mj-ea"/>
                <a:cs typeface="+mj-cs"/>
              </a:rPr>
              <a:t>al año (reducida si el contrato cubre un periodo inferior a un año);</a:t>
            </a: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b="1" dirty="0">
                <a:solidFill>
                  <a:srgbClr val="FF9933"/>
                </a:solidFill>
                <a:effectLst>
                  <a:outerShdw blurRad="38100" dist="38100" dir="2700000" algn="tl">
                    <a:srgbClr val="000000">
                      <a:alpha val="43137"/>
                    </a:srgbClr>
                  </a:outerShdw>
                </a:effectLst>
                <a:latin typeface="+mj-lt"/>
                <a:ea typeface="+mj-ea"/>
                <a:cs typeface="+mj-cs"/>
              </a:rPr>
              <a:t>1350 horas </a:t>
            </a:r>
            <a:r>
              <a:rPr lang="es-ES_tradnl" sz="1600" dirty="0">
                <a:solidFill>
                  <a:schemeClr val="tx2"/>
                </a:solidFill>
                <a:latin typeface="+mj-lt"/>
                <a:ea typeface="+mj-ea"/>
                <a:cs typeface="+mj-cs"/>
              </a:rPr>
              <a:t>repartidas en dos años para llegar a conseguir un título profesional o un BTS.</a:t>
            </a:r>
            <a:endParaRPr lang="it-IT" sz="1600" dirty="0">
              <a:solidFill>
                <a:schemeClr val="tx2"/>
              </a:solidFill>
              <a:latin typeface="+mj-lt"/>
              <a:ea typeface="+mj-ea"/>
              <a:cs typeface="+mj-cs"/>
            </a:endParaRPr>
          </a:p>
        </p:txBody>
      </p:sp>
      <p:sp>
        <p:nvSpPr>
          <p:cNvPr id="3" name="Rettangolo 2"/>
          <p:cNvSpPr/>
          <p:nvPr/>
        </p:nvSpPr>
        <p:spPr>
          <a:xfrm>
            <a:off x="411235" y="357609"/>
            <a:ext cx="6537030" cy="400110"/>
          </a:xfrm>
          <a:prstGeom prst="rect">
            <a:avLst/>
          </a:prstGeom>
        </p:spPr>
        <p:txBody>
          <a:bodyPr wrap="square">
            <a:spAutoFit/>
          </a:bodyPr>
          <a:lstStyle/>
          <a:p>
            <a:r>
              <a:rPr lang="es-ES_tradnl" sz="2000" b="1" dirty="0" smtClean="0">
                <a:solidFill>
                  <a:srgbClr val="FF9933"/>
                </a:solidFill>
                <a:effectLst>
                  <a:outerShdw blurRad="38100" dist="38100" dir="2700000" algn="tl">
                    <a:srgbClr val="000000">
                      <a:alpha val="43137"/>
                    </a:srgbClr>
                  </a:outerShdw>
                </a:effectLst>
                <a:latin typeface="Calibri"/>
                <a:ea typeface="Calibri"/>
              </a:rPr>
              <a:t>Francia : los diferentes contractos de formación y  trabajo </a:t>
            </a:r>
            <a:endParaRPr lang="it-IT" sz="2000" b="1" dirty="0">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3140968"/>
            <a:ext cx="8208912" cy="2057486"/>
          </a:xfrm>
          <a:prstGeom prst="rect">
            <a:avLst/>
          </a:prstGeom>
        </p:spPr>
        <p:txBody>
          <a:bodyPr wrap="square">
            <a:spAutoFit/>
          </a:bodyPr>
          <a:lstStyle/>
          <a:p>
            <a:pPr algn="just">
              <a:lnSpc>
                <a:spcPct val="116000"/>
              </a:lnSpc>
              <a:spcAft>
                <a:spcPts val="1000"/>
              </a:spcAft>
            </a:pPr>
            <a:r>
              <a:rPr lang="es-ES_tradnl" sz="1600" dirty="0">
                <a:solidFill>
                  <a:schemeClr val="tx2"/>
                </a:solidFill>
                <a:latin typeface="+mj-lt"/>
                <a:ea typeface="+mj-ea"/>
                <a:cs typeface="+mj-cs"/>
              </a:rPr>
              <a:t>El </a:t>
            </a:r>
            <a:r>
              <a:rPr lang="es-ES_tradnl" sz="1600" b="1" dirty="0">
                <a:solidFill>
                  <a:srgbClr val="FF9933"/>
                </a:solidFill>
                <a:effectLst>
                  <a:outerShdw blurRad="38100" dist="38100" dir="2700000" algn="tl">
                    <a:srgbClr val="000000">
                      <a:alpha val="43137"/>
                    </a:srgbClr>
                  </a:outerShdw>
                </a:effectLst>
                <a:latin typeface="+mj-lt"/>
                <a:ea typeface="+mj-ea"/>
                <a:cs typeface="+mj-cs"/>
              </a:rPr>
              <a:t>Contrato de Profesionalización </a:t>
            </a:r>
            <a:r>
              <a:rPr lang="es-ES_tradnl" sz="1600" dirty="0">
                <a:solidFill>
                  <a:schemeClr val="tx2"/>
                </a:solidFill>
                <a:latin typeface="+mj-lt"/>
                <a:ea typeface="+mj-ea"/>
                <a:cs typeface="+mj-cs"/>
              </a:rPr>
              <a:t>es un contrato de causa mixta que alterna una formación práctica relacionada con la cualificación requerida y la formación teórica en un centro de formación. </a:t>
            </a:r>
            <a:endParaRPr lang="es-ES_tradnl" sz="1600" dirty="0" smtClean="0">
              <a:solidFill>
                <a:schemeClr val="tx2"/>
              </a:solidFill>
              <a:latin typeface="+mj-lt"/>
              <a:ea typeface="+mj-ea"/>
              <a:cs typeface="+mj-cs"/>
            </a:endParaRPr>
          </a:p>
          <a:p>
            <a:pPr algn="just">
              <a:lnSpc>
                <a:spcPct val="116000"/>
              </a:lnSpc>
              <a:spcAft>
                <a:spcPts val="1000"/>
              </a:spcAft>
            </a:pPr>
            <a:r>
              <a:rPr lang="it-IT" sz="1600" dirty="0" err="1" smtClean="0">
                <a:solidFill>
                  <a:schemeClr val="tx2"/>
                </a:solidFill>
                <a:latin typeface="+mj-lt"/>
                <a:ea typeface="+mj-ea"/>
                <a:cs typeface="+mj-cs"/>
              </a:rPr>
              <a:t>Aponta</a:t>
            </a:r>
            <a:r>
              <a:rPr lang="it-IT" sz="1600" dirty="0" smtClean="0">
                <a:solidFill>
                  <a:schemeClr val="tx2"/>
                </a:solidFill>
                <a:latin typeface="+mj-lt"/>
                <a:ea typeface="+mj-ea"/>
                <a:cs typeface="+mj-cs"/>
              </a:rPr>
              <a:t> </a:t>
            </a:r>
            <a:r>
              <a:rPr lang="it-IT" sz="1600" dirty="0">
                <a:solidFill>
                  <a:schemeClr val="tx2"/>
                </a:solidFill>
                <a:latin typeface="+mj-lt"/>
                <a:ea typeface="+mj-ea"/>
                <a:cs typeface="+mj-cs"/>
              </a:rPr>
              <a:t>a </a:t>
            </a:r>
            <a:r>
              <a:rPr lang="it-IT" sz="1600" dirty="0" err="1">
                <a:solidFill>
                  <a:schemeClr val="tx2"/>
                </a:solidFill>
                <a:latin typeface="+mj-lt"/>
                <a:ea typeface="+mj-ea"/>
                <a:cs typeface="+mj-cs"/>
              </a:rPr>
              <a:t>favorecer</a:t>
            </a:r>
            <a:r>
              <a:rPr lang="it-IT" sz="1600" dirty="0">
                <a:solidFill>
                  <a:schemeClr val="tx2"/>
                </a:solidFill>
                <a:latin typeface="+mj-lt"/>
                <a:ea typeface="+mj-ea"/>
                <a:cs typeface="+mj-cs"/>
              </a:rPr>
              <a:t> la </a:t>
            </a:r>
            <a:r>
              <a:rPr lang="it-IT" sz="1600" dirty="0" err="1">
                <a:solidFill>
                  <a:schemeClr val="tx2"/>
                </a:solidFill>
                <a:latin typeface="+mj-lt"/>
                <a:ea typeface="+mj-ea"/>
                <a:cs typeface="+mj-cs"/>
              </a:rPr>
              <a:t>inserción</a:t>
            </a:r>
            <a:r>
              <a:rPr lang="it-IT" sz="1600" dirty="0">
                <a:solidFill>
                  <a:schemeClr val="tx2"/>
                </a:solidFill>
                <a:latin typeface="+mj-lt"/>
                <a:ea typeface="+mj-ea"/>
                <a:cs typeface="+mj-cs"/>
              </a:rPr>
              <a:t> o </a:t>
            </a:r>
            <a:r>
              <a:rPr lang="it-IT" sz="1600" dirty="0" err="1">
                <a:solidFill>
                  <a:schemeClr val="tx2"/>
                </a:solidFill>
                <a:latin typeface="+mj-lt"/>
                <a:ea typeface="+mj-ea"/>
                <a:cs typeface="+mj-cs"/>
              </a:rPr>
              <a:t>reinserción</a:t>
            </a:r>
            <a:r>
              <a:rPr lang="it-IT" sz="1600" dirty="0">
                <a:solidFill>
                  <a:schemeClr val="tx2"/>
                </a:solidFill>
                <a:latin typeface="+mj-lt"/>
                <a:ea typeface="+mj-ea"/>
                <a:cs typeface="+mj-cs"/>
              </a:rPr>
              <a:t> </a:t>
            </a:r>
            <a:r>
              <a:rPr lang="it-IT" sz="1600" dirty="0" err="1">
                <a:solidFill>
                  <a:schemeClr val="tx2"/>
                </a:solidFill>
                <a:latin typeface="+mj-lt"/>
                <a:ea typeface="+mj-ea"/>
                <a:cs typeface="+mj-cs"/>
              </a:rPr>
              <a:t>profesional</a:t>
            </a:r>
            <a:r>
              <a:rPr lang="it-IT" sz="1600" dirty="0">
                <a:solidFill>
                  <a:schemeClr val="tx2"/>
                </a:solidFill>
                <a:latin typeface="+mj-lt"/>
                <a:ea typeface="+mj-ea"/>
                <a:cs typeface="+mj-cs"/>
              </a:rPr>
              <a:t> de:</a:t>
            </a: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personas de entre 16 y 25 años que tienen que terminar su formación inicial;</a:t>
            </a: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personas en busca de trabajo de 26 o más años. </a:t>
            </a:r>
            <a:endParaRPr lang="it-IT" sz="1600" dirty="0">
              <a:solidFill>
                <a:schemeClr val="tx2"/>
              </a:solidFill>
              <a:latin typeface="+mj-lt"/>
              <a:ea typeface="+mj-ea"/>
              <a:cs typeface="+mj-cs"/>
            </a:endParaRPr>
          </a:p>
        </p:txBody>
      </p:sp>
      <p:sp>
        <p:nvSpPr>
          <p:cNvPr id="5" name="Rettangolo 4"/>
          <p:cNvSpPr/>
          <p:nvPr/>
        </p:nvSpPr>
        <p:spPr>
          <a:xfrm>
            <a:off x="395536" y="1484784"/>
            <a:ext cx="8481245" cy="1077218"/>
          </a:xfrm>
          <a:prstGeom prst="rect">
            <a:avLst/>
          </a:prstGeom>
        </p:spPr>
        <p:txBody>
          <a:bodyPr wrap="square">
            <a:spAutoFit/>
          </a:bodyPr>
          <a:lstStyle/>
          <a:p>
            <a:r>
              <a:rPr lang="es-ES_tradnl" sz="1600" dirty="0">
                <a:solidFill>
                  <a:schemeClr val="tx2"/>
                </a:solidFill>
                <a:latin typeface="+mj-lt"/>
                <a:ea typeface="+mj-ea"/>
                <a:cs typeface="+mj-cs"/>
              </a:rPr>
              <a:t>El </a:t>
            </a:r>
            <a:r>
              <a:rPr lang="es-ES_tradnl" sz="1600" b="1" dirty="0">
                <a:solidFill>
                  <a:srgbClr val="FF9933"/>
                </a:solidFill>
                <a:effectLst>
                  <a:outerShdw blurRad="38100" dist="38100" dir="2700000" algn="tl">
                    <a:srgbClr val="000000">
                      <a:alpha val="43137"/>
                    </a:srgbClr>
                  </a:outerShdw>
                </a:effectLst>
                <a:latin typeface="+mj-lt"/>
                <a:ea typeface="+mj-ea"/>
                <a:cs typeface="+mj-cs"/>
              </a:rPr>
              <a:t>Contrato Initiative Emploi  (CIE)  </a:t>
            </a:r>
            <a:r>
              <a:rPr lang="es-ES_tradnl" sz="1600" dirty="0">
                <a:solidFill>
                  <a:schemeClr val="tx2"/>
                </a:solidFill>
                <a:latin typeface="+mj-lt"/>
                <a:ea typeface="+mj-ea"/>
                <a:cs typeface="+mj-cs"/>
              </a:rPr>
              <a:t>se ha creado para permitir un retorno rápido al empleo estable por parte de las personas que encuentran dificultades especiales de acceso a la ocupación. El CIE está dirigido a desempleados que encuentran problemas sociales y profesionales de acceso al trabajo.</a:t>
            </a:r>
            <a:endParaRPr lang="it-IT" sz="1600" dirty="0">
              <a:solidFill>
                <a:schemeClr val="tx2"/>
              </a:solidFill>
              <a:latin typeface="+mj-lt"/>
              <a:ea typeface="+mj-ea"/>
              <a:cs typeface="+mj-cs"/>
            </a:endParaRPr>
          </a:p>
        </p:txBody>
      </p:sp>
      <p:sp>
        <p:nvSpPr>
          <p:cNvPr id="3" name="Rettangolo 2"/>
          <p:cNvSpPr/>
          <p:nvPr/>
        </p:nvSpPr>
        <p:spPr>
          <a:xfrm>
            <a:off x="379552" y="260648"/>
            <a:ext cx="6624736" cy="707886"/>
          </a:xfrm>
          <a:prstGeom prst="rect">
            <a:avLst/>
          </a:prstGeom>
        </p:spPr>
        <p:txBody>
          <a:bodyPr wrap="square">
            <a:spAutoFit/>
          </a:bodyPr>
          <a:lstStyle/>
          <a:p>
            <a:pPr lvl="0"/>
            <a:r>
              <a:rPr lang="es-ES_tradnl" sz="2000" b="1" dirty="0" smtClean="0">
                <a:solidFill>
                  <a:srgbClr val="FF9933"/>
                </a:solidFill>
                <a:effectLst>
                  <a:outerShdw blurRad="38100" dist="38100" dir="2700000" algn="tl">
                    <a:srgbClr val="000000">
                      <a:alpha val="43137"/>
                    </a:srgbClr>
                  </a:outerShdw>
                </a:effectLst>
                <a:latin typeface="Calibri"/>
                <a:ea typeface="Calibri"/>
              </a:rPr>
              <a:t>El ejemplo de la </a:t>
            </a:r>
            <a:r>
              <a:rPr lang="es-ES_tradnl" sz="2000" b="1" dirty="0">
                <a:solidFill>
                  <a:srgbClr val="FF9933"/>
                </a:solidFill>
                <a:effectLst>
                  <a:outerShdw blurRad="38100" dist="38100" dir="2700000" algn="tl">
                    <a:srgbClr val="000000">
                      <a:alpha val="43137"/>
                    </a:srgbClr>
                  </a:outerShdw>
                </a:effectLst>
                <a:latin typeface="Calibri"/>
                <a:ea typeface="Calibri"/>
              </a:rPr>
              <a:t>Francia : </a:t>
            </a:r>
            <a:r>
              <a:rPr lang="es-ES_tradnl" sz="2000" b="1" dirty="0" smtClean="0">
                <a:solidFill>
                  <a:srgbClr val="FF9933"/>
                </a:solidFill>
                <a:effectLst>
                  <a:outerShdw blurRad="38100" dist="38100" dir="2700000" algn="tl">
                    <a:srgbClr val="000000">
                      <a:alpha val="43137"/>
                    </a:srgbClr>
                  </a:outerShdw>
                </a:effectLst>
                <a:latin typeface="Calibri"/>
                <a:ea typeface="Calibri"/>
              </a:rPr>
              <a:t>los diferentes contractos de formación y trabajo </a:t>
            </a:r>
            <a:endParaRPr lang="it-IT" sz="2000" b="1" dirty="0">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Titolo 1"/>
          <p:cNvSpPr>
            <a:spLocks noGrp="1"/>
          </p:cNvSpPr>
          <p:nvPr>
            <p:ph type="ctrTitle"/>
          </p:nvPr>
        </p:nvSpPr>
        <p:spPr>
          <a:xfrm>
            <a:off x="468313" y="1196752"/>
            <a:ext cx="8207375" cy="1728539"/>
          </a:xfrm>
        </p:spPr>
        <p:txBody>
          <a:bodyPr/>
          <a:lstStyle/>
          <a:p>
            <a:r>
              <a:rPr lang="es-ES_tradnl" sz="2000" dirty="0"/>
              <a:t>Los jóvenes en Europa se enfrentan a problemas específicos en el acceso al mercado de trabajo. El desempleo juvenil es sistemáticamente superior al desempleo medio. Los jóvenes no se benefician tanto de las fases de crecimiento económico y sufren desproporcionadamente en las épocas de crisis.</a:t>
            </a:r>
            <a:endParaRPr lang="it-IT" sz="2000" b="1" dirty="0">
              <a:solidFill>
                <a:srgbClr val="FF6600"/>
              </a:solidFill>
            </a:endParaRPr>
          </a:p>
        </p:txBody>
      </p:sp>
      <p:sp>
        <p:nvSpPr>
          <p:cNvPr id="3" name="Rettangolo 2"/>
          <p:cNvSpPr/>
          <p:nvPr/>
        </p:nvSpPr>
        <p:spPr>
          <a:xfrm>
            <a:off x="468313" y="2924943"/>
            <a:ext cx="8057828" cy="1938992"/>
          </a:xfrm>
          <a:prstGeom prst="rect">
            <a:avLst/>
          </a:prstGeom>
        </p:spPr>
        <p:txBody>
          <a:bodyPr wrap="square">
            <a:spAutoFit/>
          </a:bodyPr>
          <a:lstStyle/>
          <a:p>
            <a:r>
              <a:rPr lang="es-ES_tradnl" sz="2000" dirty="0">
                <a:solidFill>
                  <a:schemeClr val="tx2"/>
                </a:solidFill>
                <a:latin typeface="+mj-lt"/>
                <a:ea typeface="+mj-ea"/>
                <a:cs typeface="+mj-cs"/>
              </a:rPr>
              <a:t>En general, la tasa de empleo aumenta a partir del momento en que los jóvenes llegan a mediados de la veintena. Del 41,9 % que se registra en el grupo de edad de 16–24 años en la UE-27, pasa al 73,8 % en el grupo de 25–29 años. En parte, este aumento se debe a que los jóvenes van terminando su largo período inicial de estudio en muchos países. </a:t>
            </a:r>
            <a:endParaRPr lang="it-IT" sz="2000" dirty="0">
              <a:solidFill>
                <a:schemeClr val="tx2"/>
              </a:solidFill>
              <a:latin typeface="+mj-lt"/>
              <a:ea typeface="+mj-ea"/>
              <a:cs typeface="+mj-cs"/>
            </a:endParaRPr>
          </a:p>
        </p:txBody>
      </p:sp>
      <p:sp>
        <p:nvSpPr>
          <p:cNvPr id="6" name="Rettangolo 5"/>
          <p:cNvSpPr/>
          <p:nvPr/>
        </p:nvSpPr>
        <p:spPr>
          <a:xfrm>
            <a:off x="437194" y="332656"/>
            <a:ext cx="3720955" cy="400110"/>
          </a:xfrm>
          <a:prstGeom prst="rect">
            <a:avLst/>
          </a:prstGeom>
        </p:spPr>
        <p:txBody>
          <a:bodyPr wrap="none">
            <a:spAutoFit/>
          </a:bodyPr>
          <a:lstStyle/>
          <a:p>
            <a:pPr lvl="0"/>
            <a:r>
              <a:rPr lang="it-IT"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Análisis</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del  </a:t>
            </a:r>
            <a:r>
              <a:rPr lang="it-IT"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escenario</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 </a:t>
            </a:r>
            <a:r>
              <a:rPr lang="it-IT"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en </a:t>
            </a:r>
            <a:r>
              <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Europa</a:t>
            </a:r>
          </a:p>
        </p:txBody>
      </p:sp>
      <p:sp>
        <p:nvSpPr>
          <p:cNvPr id="7" name="Rettangolo 6"/>
          <p:cNvSpPr/>
          <p:nvPr/>
        </p:nvSpPr>
        <p:spPr>
          <a:xfrm>
            <a:off x="494317" y="5013176"/>
            <a:ext cx="8031824" cy="1154162"/>
          </a:xfrm>
          <a:prstGeom prst="rect">
            <a:avLst/>
          </a:prstGeom>
        </p:spPr>
        <p:txBody>
          <a:bodyPr wrap="square">
            <a:spAutoFit/>
          </a:bodyPr>
          <a:lstStyle/>
          <a:p>
            <a:pPr>
              <a:lnSpc>
                <a:spcPct val="115000"/>
              </a:lnSpc>
            </a:pPr>
            <a:r>
              <a:rPr lang="es-ES_tradnl" sz="2000" dirty="0">
                <a:solidFill>
                  <a:schemeClr val="tx2"/>
                </a:solidFill>
                <a:latin typeface="+mj-lt"/>
                <a:ea typeface="+mj-ea"/>
                <a:cs typeface="+mj-cs"/>
              </a:rPr>
              <a:t>Las tasas de desempleo </a:t>
            </a:r>
            <a:r>
              <a:rPr lang="es-ES_tradnl" sz="2000" dirty="0" smtClean="0">
                <a:solidFill>
                  <a:schemeClr val="tx2"/>
                </a:solidFill>
              </a:rPr>
              <a:t>15–24 </a:t>
            </a:r>
            <a:r>
              <a:rPr lang="es-ES_tradnl" sz="2000" dirty="0">
                <a:solidFill>
                  <a:schemeClr val="tx2"/>
                </a:solidFill>
              </a:rPr>
              <a:t>años </a:t>
            </a:r>
            <a:r>
              <a:rPr lang="es-ES_tradnl" sz="2000" dirty="0" smtClean="0">
                <a:solidFill>
                  <a:schemeClr val="tx2"/>
                </a:solidFill>
                <a:latin typeface="+mj-lt"/>
                <a:ea typeface="+mj-ea"/>
                <a:cs typeface="+mj-cs"/>
              </a:rPr>
              <a:t>juvenil </a:t>
            </a:r>
            <a:r>
              <a:rPr lang="es-ES_tradnl" sz="2000" dirty="0">
                <a:solidFill>
                  <a:schemeClr val="tx2"/>
                </a:solidFill>
                <a:latin typeface="+mj-lt"/>
                <a:ea typeface="+mj-ea"/>
                <a:cs typeface="+mj-cs"/>
              </a:rPr>
              <a:t>se han duplicado y en algunos casos triplicado desde el inicio de la recesión (</a:t>
            </a:r>
            <a:r>
              <a:rPr lang="es-ES_tradnl" sz="2000" b="1" dirty="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Figura 1</a:t>
            </a:r>
            <a:r>
              <a:rPr lang="es-ES_tradnl" sz="2000" dirty="0">
                <a:solidFill>
                  <a:schemeClr val="tx2"/>
                </a:solidFill>
                <a:latin typeface="+mj-lt"/>
                <a:ea typeface="+mj-ea"/>
                <a:cs typeface="+mj-cs"/>
              </a:rPr>
              <a:t>). </a:t>
            </a:r>
            <a:endParaRPr lang="it-IT" sz="2000" dirty="0">
              <a:solidFill>
                <a:schemeClr val="tx2"/>
              </a:solidFill>
              <a:latin typeface="+mj-lt"/>
              <a:ea typeface="+mj-ea"/>
              <a:cs typeface="+mj-cs"/>
            </a:endParaRPr>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404664"/>
            <a:ext cx="3382657" cy="400110"/>
          </a:xfrm>
          <a:prstGeom prst="rect">
            <a:avLst/>
          </a:prstGeom>
        </p:spPr>
        <p:txBody>
          <a:bodyPr wrap="none">
            <a:spAutoFit/>
          </a:bodyPr>
          <a:lstStyle/>
          <a:p>
            <a:pPr lvl="0"/>
            <a:r>
              <a:rPr lang="es-ES_tradnl" sz="2000" b="1" dirty="0" smtClean="0">
                <a:solidFill>
                  <a:srgbClr val="FF9933"/>
                </a:solidFill>
                <a:effectLst>
                  <a:outerShdw blurRad="38100" dist="38100" dir="2700000" algn="tl">
                    <a:srgbClr val="000000">
                      <a:alpha val="43137"/>
                    </a:srgbClr>
                  </a:outerShdw>
                </a:effectLst>
                <a:latin typeface="Calibri"/>
                <a:ea typeface="Calibri"/>
              </a:rPr>
              <a:t>Francia </a:t>
            </a:r>
            <a:r>
              <a:rPr lang="es-ES_tradnl" sz="2000" b="1" dirty="0">
                <a:solidFill>
                  <a:srgbClr val="FF9933"/>
                </a:solidFill>
                <a:effectLst>
                  <a:outerShdw blurRad="38100" dist="38100" dir="2700000" algn="tl">
                    <a:srgbClr val="000000">
                      <a:alpha val="43137"/>
                    </a:srgbClr>
                  </a:outerShdw>
                </a:effectLst>
                <a:latin typeface="Calibri"/>
                <a:ea typeface="Calibri"/>
              </a:rPr>
              <a:t>: </a:t>
            </a:r>
            <a:r>
              <a:rPr lang="es-ES_tradnl" sz="2000" b="1" dirty="0" smtClean="0">
                <a:solidFill>
                  <a:srgbClr val="FF9933"/>
                </a:solidFill>
                <a:effectLst>
                  <a:outerShdw blurRad="38100" dist="38100" dir="2700000" algn="tl">
                    <a:srgbClr val="000000">
                      <a:alpha val="43137"/>
                    </a:srgbClr>
                  </a:outerShdw>
                </a:effectLst>
                <a:latin typeface="Calibri"/>
                <a:ea typeface="Calibri"/>
              </a:rPr>
              <a:t>el programa del 2011</a:t>
            </a:r>
            <a:endParaRPr lang="it-IT" sz="2000" b="1" dirty="0">
              <a:solidFill>
                <a:srgbClr val="FF9933"/>
              </a:solidFill>
              <a:effectLst>
                <a:outerShdw blurRad="38100" dist="38100" dir="2700000" algn="tl">
                  <a:srgbClr val="000000">
                    <a:alpha val="43137"/>
                  </a:srgbClr>
                </a:outerShdw>
              </a:effectLst>
            </a:endParaRPr>
          </a:p>
        </p:txBody>
      </p:sp>
      <p:sp>
        <p:nvSpPr>
          <p:cNvPr id="3" name="Rettangolo 2"/>
          <p:cNvSpPr/>
          <p:nvPr/>
        </p:nvSpPr>
        <p:spPr>
          <a:xfrm>
            <a:off x="399480" y="1124744"/>
            <a:ext cx="8424936" cy="5041508"/>
          </a:xfrm>
          <a:prstGeom prst="rect">
            <a:avLst/>
          </a:prstGeom>
        </p:spPr>
        <p:txBody>
          <a:bodyPr wrap="square">
            <a:spAutoFit/>
          </a:bodyPr>
          <a:lstStyle/>
          <a:p>
            <a:pPr algn="just">
              <a:lnSpc>
                <a:spcPct val="116000"/>
              </a:lnSpc>
              <a:spcAft>
                <a:spcPts val="1000"/>
              </a:spcAft>
            </a:pPr>
            <a:r>
              <a:rPr lang="es-ES_tradnl" sz="1600" dirty="0">
                <a:solidFill>
                  <a:schemeClr val="tx2"/>
                </a:solidFill>
                <a:latin typeface="+mj-lt"/>
                <a:ea typeface="+mj-ea"/>
                <a:cs typeface="+mj-cs"/>
              </a:rPr>
              <a:t>En marzo de </a:t>
            </a:r>
            <a:r>
              <a:rPr lang="es-ES_tradnl" sz="1600" b="1" dirty="0">
                <a:solidFill>
                  <a:srgbClr val="FF9933"/>
                </a:solidFill>
                <a:effectLst>
                  <a:outerShdw blurRad="38100" dist="38100" dir="2700000" algn="tl">
                    <a:srgbClr val="000000">
                      <a:alpha val="43137"/>
                    </a:srgbClr>
                  </a:outerShdw>
                </a:effectLst>
                <a:latin typeface="+mj-lt"/>
                <a:ea typeface="+mj-ea"/>
                <a:cs typeface="+mj-cs"/>
              </a:rPr>
              <a:t>2011</a:t>
            </a:r>
            <a:r>
              <a:rPr lang="es-ES_tradnl" sz="1600" dirty="0">
                <a:solidFill>
                  <a:schemeClr val="tx2"/>
                </a:solidFill>
                <a:latin typeface="+mj-lt"/>
                <a:ea typeface="+mj-ea"/>
                <a:cs typeface="+mj-cs"/>
              </a:rPr>
              <a:t> se aprobó un </a:t>
            </a:r>
            <a:r>
              <a:rPr lang="es-ES_tradnl" sz="1600" b="1" dirty="0">
                <a:solidFill>
                  <a:srgbClr val="FF9933"/>
                </a:solidFill>
                <a:effectLst>
                  <a:outerShdw blurRad="38100" dist="38100" dir="2700000" algn="tl">
                    <a:srgbClr val="000000">
                      <a:alpha val="43137"/>
                    </a:srgbClr>
                  </a:outerShdw>
                </a:effectLst>
                <a:latin typeface="+mj-lt"/>
                <a:ea typeface="+mj-ea"/>
                <a:cs typeface="+mj-cs"/>
              </a:rPr>
              <a:t>paquete específico </a:t>
            </a:r>
            <a:r>
              <a:rPr lang="es-ES_tradnl" sz="1600" dirty="0">
                <a:solidFill>
                  <a:schemeClr val="tx2"/>
                </a:solidFill>
                <a:latin typeface="+mj-lt"/>
                <a:ea typeface="+mj-ea"/>
                <a:cs typeface="+mj-cs"/>
              </a:rPr>
              <a:t>de estímulos públicos por el valor de 500 millones de euros para el conjunto de los contratos con incentivos para las empresas, con una óptica territorial:</a:t>
            </a: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Apoyo a la alternancia entre formación y trabajo con un conjunto de financiaciones más eficaces que en el pasado, aumentando la oferta de formación y simplificando las reglas de aplicación</a:t>
            </a:r>
            <a:r>
              <a:rPr lang="es-ES_tradnl" sz="1600" dirty="0" smtClean="0">
                <a:solidFill>
                  <a:schemeClr val="tx2"/>
                </a:solidFill>
                <a:latin typeface="+mj-lt"/>
                <a:ea typeface="+mj-ea"/>
                <a:cs typeface="+mj-cs"/>
              </a:rPr>
              <a:t>;</a:t>
            </a:r>
          </a:p>
          <a:p>
            <a:pPr lvl="0" algn="just">
              <a:lnSpc>
                <a:spcPct val="115000"/>
              </a:lnSpc>
              <a:spcAft>
                <a:spcPts val="0"/>
              </a:spcAft>
              <a:tabLst>
                <a:tab pos="228600" algn="l"/>
              </a:tabLst>
            </a:pP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la realización de 15.000 Contratos de Autonomía en las periferias en 2011 (50% más respecto a las previsiones</a:t>
            </a:r>
            <a:r>
              <a:rPr lang="es-ES_tradnl" sz="1600" dirty="0" smtClean="0">
                <a:solidFill>
                  <a:schemeClr val="tx2"/>
                </a:solidFill>
                <a:latin typeface="+mj-lt"/>
                <a:ea typeface="+mj-ea"/>
                <a:cs typeface="+mj-cs"/>
              </a:rPr>
              <a:t>);</a:t>
            </a:r>
          </a:p>
          <a:p>
            <a:pPr marL="342900" lvl="0" indent="-342900" algn="just">
              <a:lnSpc>
                <a:spcPct val="115000"/>
              </a:lnSpc>
              <a:spcAft>
                <a:spcPts val="0"/>
              </a:spcAft>
              <a:buFont typeface="Symbol"/>
              <a:buChar char=""/>
              <a:tabLst>
                <a:tab pos="228600" algn="l"/>
              </a:tabLst>
            </a:pPr>
            <a:r>
              <a:rPr lang="es-ES_tradnl" sz="1600" dirty="0" smtClean="0">
                <a:solidFill>
                  <a:schemeClr val="tx2"/>
                </a:solidFill>
                <a:latin typeface="+mj-lt"/>
                <a:ea typeface="+mj-ea"/>
                <a:cs typeface="+mj-cs"/>
              </a:rPr>
              <a:t>aumento </a:t>
            </a:r>
            <a:r>
              <a:rPr lang="es-ES_tradnl" sz="1600" dirty="0">
                <a:solidFill>
                  <a:schemeClr val="tx2"/>
                </a:solidFill>
                <a:latin typeface="+mj-lt"/>
                <a:ea typeface="+mj-ea"/>
                <a:cs typeface="+mj-cs"/>
              </a:rPr>
              <a:t>del 30% de los desempleados en formación para llegar a 130.000 en 2011;</a:t>
            </a: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se seguirá a 60.000 desempleados en recorridos personalizados</a:t>
            </a:r>
            <a:r>
              <a:rPr lang="es-ES_tradnl" sz="1600" dirty="0" smtClean="0">
                <a:solidFill>
                  <a:schemeClr val="tx2"/>
                </a:solidFill>
                <a:latin typeface="+mj-lt"/>
                <a:ea typeface="+mj-ea"/>
                <a:cs typeface="+mj-cs"/>
              </a:rPr>
              <a:t>;</a:t>
            </a:r>
          </a:p>
          <a:p>
            <a:pPr marL="342900" lvl="0" indent="-342900" algn="just">
              <a:lnSpc>
                <a:spcPct val="115000"/>
              </a:lnSpc>
              <a:spcAft>
                <a:spcPts val="0"/>
              </a:spcAft>
              <a:buFont typeface="Symbol"/>
              <a:buChar char=""/>
              <a:tabLst>
                <a:tab pos="228600" algn="l"/>
              </a:tabLst>
            </a:pP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se acompañará de forma intensiva a 40.000 desempleados de larga duración</a:t>
            </a:r>
            <a:r>
              <a:rPr lang="es-ES_tradnl" sz="1600" dirty="0" smtClean="0">
                <a:solidFill>
                  <a:schemeClr val="tx2"/>
                </a:solidFill>
                <a:latin typeface="+mj-lt"/>
                <a:ea typeface="+mj-ea"/>
                <a:cs typeface="+mj-cs"/>
              </a:rPr>
              <a:t>;</a:t>
            </a:r>
          </a:p>
          <a:p>
            <a:pPr lvl="0" algn="just">
              <a:lnSpc>
                <a:spcPct val="115000"/>
              </a:lnSpc>
              <a:spcAft>
                <a:spcPts val="0"/>
              </a:spcAft>
              <a:tabLst>
                <a:tab pos="228600" algn="l"/>
              </a:tabLst>
            </a:pPr>
            <a:endParaRPr lang="it-IT" sz="1600" dirty="0">
              <a:solidFill>
                <a:schemeClr val="tx2"/>
              </a:solidFill>
              <a:latin typeface="+mj-lt"/>
              <a:ea typeface="+mj-ea"/>
              <a:cs typeface="+mj-cs"/>
            </a:endParaRPr>
          </a:p>
          <a:p>
            <a:pPr marL="342900" lvl="0" indent="-342900" algn="just">
              <a:lnSpc>
                <a:spcPct val="115000"/>
              </a:lnSpc>
              <a:spcAft>
                <a:spcPts val="0"/>
              </a:spcAft>
              <a:buFont typeface="Symbol"/>
              <a:buChar char=""/>
              <a:tabLst>
                <a:tab pos="228600" algn="l"/>
              </a:tabLst>
            </a:pPr>
            <a:r>
              <a:rPr lang="es-ES_tradnl" sz="1600" dirty="0">
                <a:solidFill>
                  <a:schemeClr val="tx2"/>
                </a:solidFill>
                <a:latin typeface="+mj-lt"/>
                <a:ea typeface="+mj-ea"/>
                <a:cs typeface="+mj-cs"/>
              </a:rPr>
              <a:t>250 millones de euros financiarán contratos preferentes para las empresas que desean contratar.</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332656"/>
            <a:ext cx="1635384" cy="400110"/>
          </a:xfrm>
          <a:prstGeom prst="rect">
            <a:avLst/>
          </a:prstGeom>
        </p:spPr>
        <p:txBody>
          <a:bodyPr wrap="none">
            <a:spAutoFit/>
          </a:bodyPr>
          <a:lstStyle/>
          <a:p>
            <a:pPr lvl="0"/>
            <a:r>
              <a:rPr lang="en-US" sz="2000" b="1" dirty="0" err="1" smtClean="0">
                <a:solidFill>
                  <a:srgbClr val="FF9933"/>
                </a:solidFill>
                <a:effectLst>
                  <a:outerShdw blurRad="38100" dist="38100" dir="2700000" algn="tl">
                    <a:srgbClr val="000000">
                      <a:alpha val="43137"/>
                    </a:srgbClr>
                  </a:outerShdw>
                </a:effectLst>
                <a:latin typeface="Calibri" pitchFamily="34" charset="0"/>
                <a:cs typeface="Calibri" pitchFamily="34" charset="0"/>
              </a:rPr>
              <a:t>Conclusiones</a:t>
            </a:r>
            <a:r>
              <a:rPr lang="en-US"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 </a:t>
            </a:r>
            <a:endPar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sp>
        <p:nvSpPr>
          <p:cNvPr id="3" name="Rettangolo 2"/>
          <p:cNvSpPr/>
          <p:nvPr/>
        </p:nvSpPr>
        <p:spPr>
          <a:xfrm>
            <a:off x="395536" y="1196752"/>
            <a:ext cx="8280920" cy="1569660"/>
          </a:xfrm>
          <a:prstGeom prst="rect">
            <a:avLst/>
          </a:prstGeom>
        </p:spPr>
        <p:txBody>
          <a:bodyPr wrap="square">
            <a:spAutoFit/>
          </a:bodyPr>
          <a:lstStyle/>
          <a:p>
            <a:pPr algn="just">
              <a:spcAft>
                <a:spcPts val="0"/>
              </a:spcAft>
            </a:pPr>
            <a:r>
              <a:rPr lang="es-ES" sz="1600" dirty="0">
                <a:solidFill>
                  <a:schemeClr val="tx2"/>
                </a:solidFill>
                <a:latin typeface="+mj-lt"/>
                <a:ea typeface="+mj-ea"/>
                <a:cs typeface="+mj-cs"/>
              </a:rPr>
              <a:t>En el desarrollo de intervenciones para promover la inserción laboral de los jóvenes en los países de América Latina puede ser útil tener en cuenta la experiencia adquirida por los países de Europa, </a:t>
            </a:r>
            <a:r>
              <a:rPr lang="es-ES" sz="1600" b="1" dirty="0">
                <a:solidFill>
                  <a:srgbClr val="FF9933"/>
                </a:solidFill>
                <a:effectLst>
                  <a:outerShdw blurRad="38100" dist="38100" dir="2700000" algn="tl">
                    <a:srgbClr val="000000">
                      <a:alpha val="43137"/>
                    </a:srgbClr>
                  </a:outerShdw>
                </a:effectLst>
                <a:latin typeface="+mj-lt"/>
                <a:ea typeface="+mj-ea"/>
                <a:cs typeface="+mj-cs"/>
              </a:rPr>
              <a:t>evitando los errores cometidos allí, pero, en paralelo, valorizando los modelos y programas de acción que han sido capaces de garantizar un acceso al trabajo de la generaciones más jóvenes.</a:t>
            </a:r>
            <a:endParaRPr lang="it-IT" sz="1600" b="1" dirty="0">
              <a:solidFill>
                <a:srgbClr val="FF9933"/>
              </a:solidFill>
              <a:effectLst>
                <a:outerShdw blurRad="38100" dist="38100" dir="2700000" algn="tl">
                  <a:srgbClr val="000000">
                    <a:alpha val="43137"/>
                  </a:srgbClr>
                </a:outerShdw>
              </a:effectLst>
              <a:latin typeface="+mj-lt"/>
              <a:ea typeface="+mj-ea"/>
              <a:cs typeface="+mj-cs"/>
            </a:endParaRPr>
          </a:p>
        </p:txBody>
      </p:sp>
      <p:sp>
        <p:nvSpPr>
          <p:cNvPr id="5" name="Rettangolo 4"/>
          <p:cNvSpPr/>
          <p:nvPr/>
        </p:nvSpPr>
        <p:spPr>
          <a:xfrm>
            <a:off x="467544" y="2852936"/>
            <a:ext cx="8208912" cy="584775"/>
          </a:xfrm>
          <a:prstGeom prst="rect">
            <a:avLst/>
          </a:prstGeom>
        </p:spPr>
        <p:txBody>
          <a:bodyPr wrap="square">
            <a:spAutoFit/>
          </a:bodyPr>
          <a:lstStyle/>
          <a:p>
            <a:pPr marL="342900" indent="-342900">
              <a:buFont typeface="Arial" pitchFamily="34" charset="0"/>
              <a:buChar char="•"/>
            </a:pPr>
            <a:r>
              <a:rPr lang="es-ES" sz="1600" dirty="0">
                <a:solidFill>
                  <a:schemeClr val="tx2"/>
                </a:solidFill>
                <a:latin typeface="+mj-lt"/>
                <a:ea typeface="+mj-ea"/>
                <a:cs typeface="+mj-cs"/>
              </a:rPr>
              <a:t>Entre los errores sin duda es necesario considerar una importante </a:t>
            </a:r>
            <a:r>
              <a:rPr lang="es-ES" sz="1600" b="1" dirty="0">
                <a:solidFill>
                  <a:srgbClr val="FF9933"/>
                </a:solidFill>
                <a:effectLst>
                  <a:outerShdw blurRad="38100" dist="38100" dir="2700000" algn="tl">
                    <a:srgbClr val="000000">
                      <a:alpha val="43137"/>
                    </a:srgbClr>
                  </a:outerShdw>
                </a:effectLst>
                <a:latin typeface="+mj-lt"/>
                <a:ea typeface="+mj-ea"/>
                <a:cs typeface="+mj-cs"/>
              </a:rPr>
              <a:t>subestimación de la cuestión juvenil </a:t>
            </a:r>
            <a:r>
              <a:rPr lang="es-ES" sz="1600" dirty="0">
                <a:solidFill>
                  <a:schemeClr val="tx2"/>
                </a:solidFill>
                <a:latin typeface="+mj-lt"/>
                <a:ea typeface="+mj-ea"/>
                <a:cs typeface="+mj-cs"/>
              </a:rPr>
              <a:t>por parte de muchos países. </a:t>
            </a:r>
            <a:endParaRPr lang="it-IT" sz="1600" dirty="0">
              <a:solidFill>
                <a:schemeClr val="tx2"/>
              </a:solidFill>
              <a:latin typeface="+mj-lt"/>
              <a:ea typeface="+mj-ea"/>
              <a:cs typeface="+mj-cs"/>
            </a:endParaRPr>
          </a:p>
        </p:txBody>
      </p:sp>
      <p:sp>
        <p:nvSpPr>
          <p:cNvPr id="6" name="Rettangolo 5"/>
          <p:cNvSpPr/>
          <p:nvPr/>
        </p:nvSpPr>
        <p:spPr>
          <a:xfrm>
            <a:off x="467544" y="3645024"/>
            <a:ext cx="8208912" cy="1569660"/>
          </a:xfrm>
          <a:prstGeom prst="rect">
            <a:avLst/>
          </a:prstGeom>
        </p:spPr>
        <p:txBody>
          <a:bodyPr wrap="square">
            <a:spAutoFit/>
          </a:bodyPr>
          <a:lstStyle/>
          <a:p>
            <a:pPr marL="342900" indent="-342900">
              <a:buFont typeface="Arial" pitchFamily="34" charset="0"/>
              <a:buChar char="•"/>
            </a:pPr>
            <a:r>
              <a:rPr lang="es-ES" sz="1600" dirty="0">
                <a:solidFill>
                  <a:schemeClr val="tx2"/>
                </a:solidFill>
                <a:latin typeface="+mj-lt"/>
                <a:ea typeface="+mj-ea"/>
                <a:cs typeface="+mj-cs"/>
              </a:rPr>
              <a:t>Sin duda, debemos abstenernos del </a:t>
            </a:r>
            <a:r>
              <a:rPr lang="es-ES" sz="1600" b="1" dirty="0">
                <a:solidFill>
                  <a:srgbClr val="FF9933"/>
                </a:solidFill>
                <a:effectLst>
                  <a:outerShdw blurRad="38100" dist="38100" dir="2700000" algn="tl">
                    <a:srgbClr val="000000">
                      <a:alpha val="43137"/>
                    </a:srgbClr>
                  </a:outerShdw>
                </a:effectLst>
                <a:latin typeface="+mj-lt"/>
                <a:ea typeface="+mj-ea"/>
                <a:cs typeface="+mj-cs"/>
              </a:rPr>
              <a:t>confiar a la educación y a la formación un rol milagroso para facilitar la inserción profesional de los jóvenes</a:t>
            </a:r>
            <a:r>
              <a:rPr lang="es-ES" sz="1600" dirty="0">
                <a:solidFill>
                  <a:schemeClr val="tx2"/>
                </a:solidFill>
                <a:latin typeface="+mj-lt"/>
                <a:ea typeface="+mj-ea"/>
                <a:cs typeface="+mj-cs"/>
              </a:rPr>
              <a:t>. Los altos niveles de desempleo intelectual registrados en varios países europeos (entre los cuales Italia, España y Grecia), son evidencias del hecho de que no hay necesariamente una correspondencia directa entre los años de estudio y la empleabilidad. </a:t>
            </a:r>
            <a:endParaRPr lang="it-IT" sz="1600" dirty="0">
              <a:solidFill>
                <a:schemeClr val="tx2"/>
              </a:solidFill>
              <a:latin typeface="+mj-lt"/>
              <a:ea typeface="+mj-ea"/>
              <a:cs typeface="+mj-cs"/>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449962" y="1196752"/>
            <a:ext cx="8226494" cy="1077218"/>
          </a:xfrm>
          <a:prstGeom prst="rect">
            <a:avLst/>
          </a:prstGeom>
        </p:spPr>
        <p:txBody>
          <a:bodyPr wrap="square">
            <a:spAutoFit/>
          </a:bodyPr>
          <a:lstStyle/>
          <a:p>
            <a:pPr algn="just">
              <a:spcAft>
                <a:spcPts val="0"/>
              </a:spcAft>
            </a:pPr>
            <a:r>
              <a:rPr lang="es-ES" sz="1600" dirty="0">
                <a:solidFill>
                  <a:schemeClr val="tx2"/>
                </a:solidFill>
                <a:latin typeface="+mj-lt"/>
                <a:ea typeface="+mj-ea"/>
                <a:cs typeface="+mj-cs"/>
              </a:rPr>
              <a:t>Por esta razón, sobre todo en los últimos años de la Estrategia Europea de Empleo y el lanzamiento de Europa 2020, la Unión Europea se ha centrado en dos factores clave para fomentar la integración de las generaciones más jóvenes en los puestos de trabajo:</a:t>
            </a:r>
            <a:endParaRPr lang="it-IT" sz="1600" dirty="0">
              <a:solidFill>
                <a:schemeClr val="tx2"/>
              </a:solidFill>
              <a:latin typeface="+mj-lt"/>
              <a:ea typeface="+mj-ea"/>
              <a:cs typeface="+mj-cs"/>
            </a:endParaRPr>
          </a:p>
        </p:txBody>
      </p:sp>
      <p:sp>
        <p:nvSpPr>
          <p:cNvPr id="3" name="Rettangolo 2"/>
          <p:cNvSpPr/>
          <p:nvPr/>
        </p:nvSpPr>
        <p:spPr>
          <a:xfrm>
            <a:off x="233938" y="2492896"/>
            <a:ext cx="8442518" cy="3046988"/>
          </a:xfrm>
          <a:prstGeom prst="rect">
            <a:avLst/>
          </a:prstGeom>
        </p:spPr>
        <p:txBody>
          <a:bodyPr wrap="square">
            <a:spAutoFit/>
          </a:bodyPr>
          <a:lstStyle/>
          <a:p>
            <a:pPr marL="1257300" lvl="2" indent="-342900" algn="just">
              <a:spcAft>
                <a:spcPts val="0"/>
              </a:spcAft>
              <a:buFont typeface="Arial" pitchFamily="34" charset="0"/>
              <a:buChar char="•"/>
            </a:pPr>
            <a:r>
              <a:rPr lang="es-ES" sz="1600" dirty="0">
                <a:solidFill>
                  <a:schemeClr val="tx2"/>
                </a:solidFill>
                <a:latin typeface="+mj-lt"/>
                <a:ea typeface="+mj-ea"/>
                <a:cs typeface="+mj-cs"/>
              </a:rPr>
              <a:t>Instar a los Estados miembros a adoptar medidas y programas de </a:t>
            </a:r>
            <a:r>
              <a:rPr lang="es-CL" sz="1600" b="1" dirty="0">
                <a:solidFill>
                  <a:srgbClr val="FF9933"/>
                </a:solidFill>
                <a:effectLst>
                  <a:outerShdw blurRad="38100" dist="38100" dir="2700000" algn="tl">
                    <a:srgbClr val="000000">
                      <a:alpha val="43137"/>
                    </a:srgbClr>
                  </a:outerShdw>
                </a:effectLst>
                <a:latin typeface="+mj-lt"/>
                <a:ea typeface="+mj-ea"/>
                <a:cs typeface="+mj-cs"/>
              </a:rPr>
              <a:t>flexiguridad</a:t>
            </a:r>
            <a:r>
              <a:rPr lang="es-ES" sz="1600" dirty="0">
                <a:solidFill>
                  <a:schemeClr val="tx2"/>
                </a:solidFill>
                <a:latin typeface="+mj-lt"/>
                <a:ea typeface="+mj-ea"/>
                <a:cs typeface="+mj-cs"/>
              </a:rPr>
              <a:t>, con el fin de conectar e integrar las intervenciones de apoyo a los ingresos con políticas activas (en particular los servicios de intermediación y de formación profesional) y, de esta forma, garantizar, en particular a los jóvenes trabajadores precarios, las oportunidades de no perder la relación y el contacto con la cultura del trabajo</a:t>
            </a:r>
            <a:r>
              <a:rPr lang="es-ES" sz="1600" dirty="0" smtClean="0">
                <a:solidFill>
                  <a:schemeClr val="tx2"/>
                </a:solidFill>
                <a:latin typeface="+mj-lt"/>
                <a:ea typeface="+mj-ea"/>
                <a:cs typeface="+mj-cs"/>
              </a:rPr>
              <a:t>;</a:t>
            </a:r>
          </a:p>
          <a:p>
            <a:pPr lvl="2" algn="just">
              <a:spcAft>
                <a:spcPts val="0"/>
              </a:spcAft>
            </a:pPr>
            <a:endParaRPr lang="it-IT" sz="1600" dirty="0">
              <a:solidFill>
                <a:schemeClr val="tx2"/>
              </a:solidFill>
              <a:latin typeface="+mj-lt"/>
              <a:ea typeface="+mj-ea"/>
              <a:cs typeface="+mj-cs"/>
            </a:endParaRPr>
          </a:p>
          <a:p>
            <a:pPr marL="1257300" lvl="2" indent="-342900" algn="just">
              <a:spcAft>
                <a:spcPts val="0"/>
              </a:spcAft>
              <a:buFont typeface="Arial" pitchFamily="34" charset="0"/>
              <a:buChar char="•"/>
            </a:pPr>
            <a:r>
              <a:rPr lang="es-ES" sz="1600" dirty="0">
                <a:solidFill>
                  <a:schemeClr val="tx2"/>
                </a:solidFill>
                <a:latin typeface="+mj-lt"/>
                <a:ea typeface="+mj-ea"/>
                <a:cs typeface="+mj-cs"/>
              </a:rPr>
              <a:t>apoyar con incentivos y programas las diferentes formas de contratos mixtos y, en particular, </a:t>
            </a:r>
            <a:r>
              <a:rPr lang="es-ES" sz="1600" b="1" dirty="0">
                <a:solidFill>
                  <a:srgbClr val="FF9933"/>
                </a:solidFill>
                <a:effectLst>
                  <a:outerShdw blurRad="38100" dist="38100" dir="2700000" algn="tl">
                    <a:srgbClr val="000000">
                      <a:alpha val="43137"/>
                    </a:srgbClr>
                  </a:outerShdw>
                </a:effectLst>
                <a:latin typeface="+mj-lt"/>
                <a:ea typeface="+mj-ea"/>
                <a:cs typeface="+mj-cs"/>
              </a:rPr>
              <a:t>los contratos de aprendizaje</a:t>
            </a:r>
            <a:r>
              <a:rPr lang="es-ES" sz="1600" dirty="0">
                <a:solidFill>
                  <a:schemeClr val="tx2"/>
                </a:solidFill>
                <a:latin typeface="+mj-lt"/>
                <a:ea typeface="+mj-ea"/>
                <a:cs typeface="+mj-cs"/>
              </a:rPr>
              <a:t>, tal vez la principal y más eficaz política laboral puesta en marcha para los jóvenes en Europa.</a:t>
            </a:r>
            <a:endParaRPr lang="it-IT" sz="1600" dirty="0">
              <a:solidFill>
                <a:schemeClr val="tx2"/>
              </a:solidFill>
              <a:latin typeface="+mj-lt"/>
              <a:ea typeface="+mj-ea"/>
              <a:cs typeface="+mj-cs"/>
            </a:endParaRPr>
          </a:p>
        </p:txBody>
      </p:sp>
      <p:sp>
        <p:nvSpPr>
          <p:cNvPr id="5" name="Rettangolo 4"/>
          <p:cNvSpPr/>
          <p:nvPr/>
        </p:nvSpPr>
        <p:spPr>
          <a:xfrm>
            <a:off x="400806" y="357609"/>
            <a:ext cx="1577676" cy="400110"/>
          </a:xfrm>
          <a:prstGeom prst="rect">
            <a:avLst/>
          </a:prstGeom>
        </p:spPr>
        <p:txBody>
          <a:bodyPr wrap="none">
            <a:spAutoFit/>
          </a:bodyPr>
          <a:lstStyle/>
          <a:p>
            <a:pPr lvl="0"/>
            <a:r>
              <a:rPr lang="en-US"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Conclusiones</a:t>
            </a:r>
            <a:endParaRPr lang="it-IT" sz="2000" b="1" dirty="0">
              <a:solidFill>
                <a:srgbClr val="FF9933"/>
              </a:solidFill>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0" y="1340768"/>
            <a:ext cx="8640960" cy="1815882"/>
          </a:xfrm>
          <a:prstGeom prst="rect">
            <a:avLst/>
          </a:prstGeom>
        </p:spPr>
        <p:txBody>
          <a:bodyPr wrap="square">
            <a:spAutoFit/>
          </a:bodyPr>
          <a:lstStyle/>
          <a:p>
            <a:pPr marL="457200" algn="just">
              <a:spcAft>
                <a:spcPts val="0"/>
              </a:spcAft>
            </a:pPr>
            <a:r>
              <a:rPr lang="es-ES" sz="1600" dirty="0">
                <a:solidFill>
                  <a:schemeClr val="tx2"/>
                </a:solidFill>
                <a:latin typeface="+mj-lt"/>
                <a:ea typeface="+mj-ea"/>
                <a:cs typeface="+mj-cs"/>
              </a:rPr>
              <a:t>Es posible afirmar, por tanto, que para desarrollar intervenciones dirigidas a mejorar la inserción de los jóvenes latinoamericanos en el mercado laboral, puede ser decisivo operar precisamente en las direcciones indicadas, </a:t>
            </a:r>
            <a:r>
              <a:rPr lang="es-ES" sz="1600" b="1" dirty="0">
                <a:solidFill>
                  <a:srgbClr val="FF9933"/>
                </a:solidFill>
                <a:effectLst>
                  <a:outerShdw blurRad="38100" dist="38100" dir="2700000" algn="tl">
                    <a:srgbClr val="000000">
                      <a:alpha val="43137"/>
                    </a:srgbClr>
                  </a:outerShdw>
                </a:effectLst>
                <a:latin typeface="+mj-lt"/>
                <a:ea typeface="+mj-ea"/>
                <a:cs typeface="+mj-cs"/>
              </a:rPr>
              <a:t>centrándose en el aprendizaje, en la relación entre la oferta formativa y las necesidades de las empresas</a:t>
            </a:r>
            <a:r>
              <a:rPr lang="es-ES" sz="1600" dirty="0">
                <a:solidFill>
                  <a:schemeClr val="tx2"/>
                </a:solidFill>
                <a:latin typeface="+mj-lt"/>
                <a:ea typeface="+mj-ea"/>
                <a:cs typeface="+mj-cs"/>
              </a:rPr>
              <a:t> y, por último, es </a:t>
            </a:r>
            <a:r>
              <a:rPr lang="es-ES" sz="1600" b="1" dirty="0">
                <a:solidFill>
                  <a:srgbClr val="FF9933"/>
                </a:solidFill>
                <a:effectLst>
                  <a:outerShdw blurRad="38100" dist="38100" dir="2700000" algn="tl">
                    <a:srgbClr val="000000">
                      <a:alpha val="43137"/>
                    </a:srgbClr>
                  </a:outerShdw>
                </a:effectLst>
                <a:latin typeface="+mj-lt"/>
                <a:ea typeface="+mj-ea"/>
                <a:cs typeface="+mj-cs"/>
              </a:rPr>
              <a:t>servicios eficaces de mediación que faciliten una mejor transición de los jóvenes</a:t>
            </a:r>
            <a:r>
              <a:rPr lang="es-ES" sz="1600" dirty="0">
                <a:solidFill>
                  <a:schemeClr val="tx2"/>
                </a:solidFill>
                <a:latin typeface="+mj-lt"/>
                <a:ea typeface="+mj-ea"/>
                <a:cs typeface="+mj-cs"/>
              </a:rPr>
              <a:t> en mercados cada vez más competitivos.</a:t>
            </a:r>
            <a:endParaRPr lang="it-IT" sz="1600" dirty="0">
              <a:solidFill>
                <a:schemeClr val="tx2"/>
              </a:solidFill>
              <a:latin typeface="+mj-lt"/>
              <a:ea typeface="+mj-ea"/>
              <a:cs typeface="+mj-cs"/>
            </a:endParaRPr>
          </a:p>
        </p:txBody>
      </p:sp>
      <p:sp>
        <p:nvSpPr>
          <p:cNvPr id="3" name="Rettangolo 2"/>
          <p:cNvSpPr/>
          <p:nvPr/>
        </p:nvSpPr>
        <p:spPr>
          <a:xfrm>
            <a:off x="0" y="3475167"/>
            <a:ext cx="8712968" cy="2431435"/>
          </a:xfrm>
          <a:prstGeom prst="rect">
            <a:avLst/>
          </a:prstGeom>
        </p:spPr>
        <p:txBody>
          <a:bodyPr wrap="square">
            <a:spAutoFit/>
          </a:bodyPr>
          <a:lstStyle/>
          <a:p>
            <a:pPr marL="457200" algn="just">
              <a:spcAft>
                <a:spcPts val="1000"/>
              </a:spcAft>
            </a:pPr>
            <a:r>
              <a:rPr lang="es-ES" sz="1600" dirty="0">
                <a:solidFill>
                  <a:schemeClr val="tx2"/>
                </a:solidFill>
                <a:latin typeface="+mj-lt"/>
                <a:ea typeface="+mj-ea"/>
                <a:cs typeface="+mj-cs"/>
              </a:rPr>
              <a:t>Por supuesto, tal como comprueban los ejemplos de Francia y Alemania mencionados anteriormente, es necesario un marco regulador y organizativo para apoyar estas opciones, concentrándose asimismo en la </a:t>
            </a:r>
            <a:r>
              <a:rPr lang="es-ES" b="1" dirty="0">
                <a:solidFill>
                  <a:srgbClr val="FF9933"/>
                </a:solidFill>
                <a:effectLst>
                  <a:outerShdw blurRad="38100" dist="38100" dir="2700000" algn="tl">
                    <a:srgbClr val="000000">
                      <a:alpha val="43137"/>
                    </a:srgbClr>
                  </a:outerShdw>
                </a:effectLst>
                <a:latin typeface="Calibri"/>
                <a:ea typeface="Times New Roman"/>
                <a:cs typeface="Calibri"/>
              </a:rPr>
              <a:t>creación de organismos y agencias técnicas encargadas de </a:t>
            </a:r>
            <a:r>
              <a:rPr lang="es-ES" b="1" i="1" dirty="0">
                <a:solidFill>
                  <a:srgbClr val="FF9933"/>
                </a:solidFill>
                <a:effectLst>
                  <a:outerShdw blurRad="38100" dist="38100" dir="2700000" algn="tl">
                    <a:srgbClr val="000000">
                      <a:alpha val="43137"/>
                    </a:srgbClr>
                  </a:outerShdw>
                </a:effectLst>
                <a:latin typeface="Calibri"/>
                <a:ea typeface="Times New Roman"/>
                <a:cs typeface="Calibri"/>
              </a:rPr>
              <a:t>gobernar</a:t>
            </a:r>
            <a:r>
              <a:rPr lang="es-ES" b="1" dirty="0">
                <a:solidFill>
                  <a:srgbClr val="FF9933"/>
                </a:solidFill>
                <a:effectLst>
                  <a:outerShdw blurRad="38100" dist="38100" dir="2700000" algn="tl">
                    <a:srgbClr val="000000">
                      <a:alpha val="43137"/>
                    </a:srgbClr>
                  </a:outerShdw>
                </a:effectLst>
                <a:latin typeface="Calibri"/>
                <a:ea typeface="Times New Roman"/>
                <a:cs typeface="Calibri"/>
              </a:rPr>
              <a:t> los complejos procesos de reforma necesarios para apoyar modelos de </a:t>
            </a:r>
            <a:r>
              <a:rPr lang="es-ES" b="1" i="1" dirty="0">
                <a:solidFill>
                  <a:srgbClr val="FF9933"/>
                </a:solidFill>
                <a:effectLst>
                  <a:outerShdw blurRad="38100" dist="38100" dir="2700000" algn="tl">
                    <a:srgbClr val="000000">
                      <a:alpha val="43137"/>
                    </a:srgbClr>
                  </a:outerShdw>
                </a:effectLst>
                <a:latin typeface="Calibri"/>
                <a:ea typeface="Times New Roman"/>
                <a:cs typeface="Calibri"/>
              </a:rPr>
              <a:t>flexiguridad</a:t>
            </a:r>
            <a:r>
              <a:rPr lang="es-ES" b="1" dirty="0">
                <a:solidFill>
                  <a:srgbClr val="FF9933"/>
                </a:solidFill>
                <a:effectLst>
                  <a:outerShdw blurRad="38100" dist="38100" dir="2700000" algn="tl">
                    <a:srgbClr val="000000">
                      <a:alpha val="43137"/>
                    </a:srgbClr>
                  </a:outerShdw>
                </a:effectLst>
                <a:latin typeface="Calibri"/>
                <a:ea typeface="Times New Roman"/>
                <a:cs typeface="Calibri"/>
              </a:rPr>
              <a:t> y el aprendizaje</a:t>
            </a:r>
            <a:r>
              <a:rPr lang="es-ES" dirty="0">
                <a:latin typeface="Calibri"/>
                <a:ea typeface="Times New Roman"/>
                <a:cs typeface="Calibri"/>
              </a:rPr>
              <a:t>, y </a:t>
            </a:r>
            <a:r>
              <a:rPr lang="es-ES" sz="1600" dirty="0">
                <a:solidFill>
                  <a:schemeClr val="tx2"/>
                </a:solidFill>
                <a:latin typeface="+mj-lt"/>
                <a:ea typeface="+mj-ea"/>
                <a:cs typeface="+mj-cs"/>
              </a:rPr>
              <a:t>asegurando que las reformas normativas introducidas (incluido el aprendizaje todavía inexistente en muchos países de América Latina) no se queden sólo en el papel, sino que se traduzcan en acciones concretas y programas construidos en estrecha cooperación entre las empresas y los organismos de formación</a:t>
            </a:r>
            <a:r>
              <a:rPr lang="es-ES" dirty="0">
                <a:latin typeface="Calibri"/>
                <a:ea typeface="Times New Roman"/>
                <a:cs typeface="Calibri"/>
              </a:rPr>
              <a:t>.</a:t>
            </a:r>
            <a:endParaRPr lang="it-IT" dirty="0">
              <a:effectLst/>
              <a:latin typeface="Calibri"/>
              <a:ea typeface="Times New Roman"/>
              <a:cs typeface="Times New Roman"/>
            </a:endParaRPr>
          </a:p>
        </p:txBody>
      </p:sp>
      <p:sp>
        <p:nvSpPr>
          <p:cNvPr id="5" name="Rettangolo 4"/>
          <p:cNvSpPr/>
          <p:nvPr/>
        </p:nvSpPr>
        <p:spPr>
          <a:xfrm>
            <a:off x="395536" y="332656"/>
            <a:ext cx="1577676" cy="400110"/>
          </a:xfrm>
          <a:prstGeom prst="rect">
            <a:avLst/>
          </a:prstGeom>
        </p:spPr>
        <p:txBody>
          <a:bodyPr wrap="none">
            <a:spAutoFit/>
          </a:bodyPr>
          <a:lstStyle/>
          <a:p>
            <a:pPr lvl="0"/>
            <a:r>
              <a:rPr lang="en-US" sz="2000" b="1" dirty="0" err="1">
                <a:solidFill>
                  <a:srgbClr val="FF9933"/>
                </a:solidFill>
                <a:effectLst>
                  <a:outerShdw blurRad="38100" dist="38100" dir="2700000" algn="tl">
                    <a:srgbClr val="000000">
                      <a:alpha val="43137"/>
                    </a:srgbClr>
                  </a:outerShdw>
                </a:effectLst>
                <a:latin typeface="Calibri" pitchFamily="34" charset="0"/>
                <a:cs typeface="Calibri" pitchFamily="34" charset="0"/>
              </a:rPr>
              <a:t>Conclusiones</a:t>
            </a:r>
            <a:endParaRPr lang="it-IT" sz="2000" b="1" dirty="0">
              <a:solidFill>
                <a:srgbClr val="FF9933"/>
              </a:solidFill>
            </a:endParaRPr>
          </a:p>
        </p:txBody>
      </p:sp>
    </p:spTree>
    <p:extLst>
      <p:ext uri="{BB962C8B-B14F-4D97-AF65-F5344CB8AC3E}">
        <p14:creationId xmlns:p14="http://schemas.microsoft.com/office/powerpoint/2010/main" val="21742629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21959" y="1412776"/>
            <a:ext cx="8229600" cy="1872208"/>
          </a:xfrm>
        </p:spPr>
        <p:txBody>
          <a:bodyPr/>
          <a:lstStyle/>
          <a:p>
            <a:pPr algn="ctr"/>
            <a:r>
              <a:rPr lang="es-ES" sz="2800" b="1" i="1" dirty="0">
                <a:solidFill>
                  <a:srgbClr val="FF9933"/>
                </a:solidFill>
                <a:effectLst>
                  <a:outerShdw blurRad="38100" dist="38100" dir="2700000" algn="tl">
                    <a:srgbClr val="000000">
                      <a:alpha val="43137"/>
                    </a:srgbClr>
                  </a:outerShdw>
                </a:effectLst>
              </a:rPr>
              <a:t>Inserción laboral de los jóvenes. Estrategias innovadoras para facilitar la transición escuela- </a:t>
            </a:r>
            <a:r>
              <a:rPr lang="es-ES" sz="2800" b="1" i="1" dirty="0" smtClean="0">
                <a:solidFill>
                  <a:srgbClr val="FF9933"/>
                </a:solidFill>
                <a:effectLst>
                  <a:outerShdw blurRad="38100" dist="38100" dir="2700000" algn="tl">
                    <a:srgbClr val="000000">
                      <a:alpha val="43137"/>
                    </a:srgbClr>
                  </a:outerShdw>
                </a:effectLst>
              </a:rPr>
              <a:t>trabajo</a:t>
            </a:r>
          </a:p>
          <a:p>
            <a:pPr algn="ctr"/>
            <a:r>
              <a:rPr lang="es-ES" sz="2400" b="1" dirty="0">
                <a:solidFill>
                  <a:srgbClr val="FF9933"/>
                </a:solidFill>
                <a:effectLst>
                  <a:outerShdw blurRad="38100" dist="38100" dir="2700000" algn="tl">
                    <a:srgbClr val="000000">
                      <a:alpha val="43137"/>
                    </a:srgbClr>
                  </a:outerShdw>
                </a:effectLst>
              </a:rPr>
              <a:t>Estado del </a:t>
            </a:r>
            <a:r>
              <a:rPr lang="es-ES" sz="2400" b="1" dirty="0" smtClean="0">
                <a:solidFill>
                  <a:srgbClr val="FF9933"/>
                </a:solidFill>
                <a:effectLst>
                  <a:outerShdw blurRad="38100" dist="38100" dir="2700000" algn="tl">
                    <a:srgbClr val="000000">
                      <a:alpha val="43137"/>
                    </a:srgbClr>
                  </a:outerShdw>
                </a:effectLst>
              </a:rPr>
              <a:t>Arte in Europa </a:t>
            </a:r>
            <a:endParaRPr lang="it-IT" sz="2400" b="1" dirty="0">
              <a:solidFill>
                <a:srgbClr val="FF9933"/>
              </a:solidFill>
              <a:effectLst>
                <a:outerShdw blurRad="38100" dist="38100" dir="2700000" algn="tl">
                  <a:srgbClr val="000000">
                    <a:alpha val="43137"/>
                  </a:srgbClr>
                </a:outerShdw>
              </a:effectLst>
            </a:endParaRPr>
          </a:p>
          <a:p>
            <a:pPr algn="ctr"/>
            <a:endParaRPr lang="it-IT" i="1" dirty="0"/>
          </a:p>
        </p:txBody>
      </p:sp>
      <p:sp>
        <p:nvSpPr>
          <p:cNvPr id="10244" name="Rectangle 4"/>
          <p:cNvSpPr>
            <a:spLocks noChangeArrowheads="1"/>
          </p:cNvSpPr>
          <p:nvPr/>
        </p:nvSpPr>
        <p:spPr bwMode="auto">
          <a:xfrm>
            <a:off x="447187" y="4869160"/>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it-IT" sz="1200" i="1" dirty="0">
                <a:solidFill>
                  <a:srgbClr val="000000"/>
                </a:solidFill>
                <a:latin typeface="Century Gothic" pitchFamily="34" charset="0"/>
              </a:rPr>
              <a:t>Staff di </a:t>
            </a:r>
            <a:r>
              <a:rPr lang="it-IT" sz="1200" b="1" i="1" dirty="0">
                <a:solidFill>
                  <a:srgbClr val="FF6600"/>
                </a:solidFill>
                <a:latin typeface="Century Gothic" pitchFamily="34" charset="0"/>
              </a:rPr>
              <a:t>S</a:t>
            </a:r>
            <a:r>
              <a:rPr lang="it-IT" sz="1200" i="1" dirty="0">
                <a:solidFill>
                  <a:srgbClr val="000000"/>
                </a:solidFill>
                <a:latin typeface="Century Gothic" pitchFamily="34" charset="0"/>
              </a:rPr>
              <a:t>tatistica </a:t>
            </a:r>
            <a:r>
              <a:rPr lang="it-IT" sz="1200" b="1" i="1" dirty="0">
                <a:solidFill>
                  <a:srgbClr val="FF6600"/>
                </a:solidFill>
                <a:latin typeface="Century Gothic" pitchFamily="34" charset="0"/>
              </a:rPr>
              <a:t>S</a:t>
            </a:r>
            <a:r>
              <a:rPr lang="it-IT" sz="1200" i="1" dirty="0">
                <a:solidFill>
                  <a:srgbClr val="000000"/>
                </a:solidFill>
                <a:latin typeface="Century Gothic" pitchFamily="34" charset="0"/>
              </a:rPr>
              <a:t>tudi e </a:t>
            </a:r>
            <a:r>
              <a:rPr lang="it-IT" sz="1200" b="1" i="1" dirty="0">
                <a:solidFill>
                  <a:srgbClr val="FF6600"/>
                </a:solidFill>
                <a:latin typeface="Century Gothic" pitchFamily="34" charset="0"/>
              </a:rPr>
              <a:t>R</a:t>
            </a:r>
            <a:r>
              <a:rPr lang="it-IT" sz="1200" i="1" dirty="0">
                <a:solidFill>
                  <a:srgbClr val="000000"/>
                </a:solidFill>
                <a:latin typeface="Century Gothic" pitchFamily="34" charset="0"/>
              </a:rPr>
              <a:t>icerche sul </a:t>
            </a:r>
            <a:r>
              <a:rPr lang="it-IT" sz="1200" b="1" i="1" dirty="0">
                <a:solidFill>
                  <a:srgbClr val="FF6600"/>
                </a:solidFill>
                <a:latin typeface="Century Gothic" pitchFamily="34" charset="0"/>
              </a:rPr>
              <a:t>M</a:t>
            </a:r>
            <a:r>
              <a:rPr lang="it-IT" sz="1200" i="1" dirty="0">
                <a:solidFill>
                  <a:srgbClr val="000000"/>
                </a:solidFill>
                <a:latin typeface="Century Gothic" pitchFamily="34" charset="0"/>
              </a:rPr>
              <a:t>ercato del </a:t>
            </a:r>
            <a:r>
              <a:rPr lang="it-IT" sz="1200" b="1" i="1" dirty="0">
                <a:solidFill>
                  <a:srgbClr val="FF6600"/>
                </a:solidFill>
                <a:latin typeface="Century Gothic" pitchFamily="34" charset="0"/>
              </a:rPr>
              <a:t>L</a:t>
            </a:r>
            <a:r>
              <a:rPr lang="it-IT" sz="1200" i="1" dirty="0">
                <a:solidFill>
                  <a:srgbClr val="000000"/>
                </a:solidFill>
                <a:latin typeface="Century Gothic" pitchFamily="34" charset="0"/>
              </a:rPr>
              <a:t>avoro - </a:t>
            </a:r>
            <a:r>
              <a:rPr lang="it-IT" sz="1200" b="1" i="1" dirty="0" err="1">
                <a:solidFill>
                  <a:srgbClr val="FF6600"/>
                </a:solidFill>
                <a:latin typeface="Century Gothic" pitchFamily="34" charset="0"/>
              </a:rPr>
              <a:t>SSRM</a:t>
            </a:r>
            <a:r>
              <a:rPr lang="it-IT" sz="1200" i="1" dirty="0" err="1">
                <a:solidFill>
                  <a:srgbClr val="000000"/>
                </a:solidFill>
                <a:latin typeface="Century Gothic" pitchFamily="34" charset="0"/>
              </a:rPr>
              <a:t>d</a:t>
            </a:r>
            <a:r>
              <a:rPr lang="it-IT" sz="1200" b="1" i="1" dirty="0" err="1">
                <a:solidFill>
                  <a:srgbClr val="FF6600"/>
                </a:solidFill>
                <a:latin typeface="Century Gothic" pitchFamily="34" charset="0"/>
              </a:rPr>
              <a:t>L</a:t>
            </a:r>
            <a:endParaRPr lang="it-IT" sz="1200" b="1" i="1" dirty="0">
              <a:solidFill>
                <a:srgbClr val="FF6600"/>
              </a:solidFill>
              <a:latin typeface="Century Gothic" pitchFamily="34" charset="0"/>
            </a:endParaRPr>
          </a:p>
          <a:p>
            <a:pPr marL="342900" indent="-342900" algn="ctr">
              <a:spcBef>
                <a:spcPct val="20000"/>
              </a:spcBef>
            </a:pPr>
            <a:endParaRPr lang="it-IT" sz="1200" i="1" dirty="0">
              <a:solidFill>
                <a:srgbClr val="000000"/>
              </a:solidFill>
              <a:latin typeface="Century Gothic" pitchFamily="34" charset="0"/>
            </a:endParaRPr>
          </a:p>
        </p:txBody>
      </p:sp>
      <p:sp>
        <p:nvSpPr>
          <p:cNvPr id="2" name="Rettangolo 1"/>
          <p:cNvSpPr/>
          <p:nvPr/>
        </p:nvSpPr>
        <p:spPr>
          <a:xfrm>
            <a:off x="2051720" y="404664"/>
            <a:ext cx="4572000" cy="729430"/>
          </a:xfrm>
          <a:prstGeom prst="rect">
            <a:avLst/>
          </a:prstGeom>
        </p:spPr>
        <p:txBody>
          <a:bodyPr>
            <a:spAutoFit/>
          </a:bodyPr>
          <a:lstStyle/>
          <a:p>
            <a:pPr algn="ctr">
              <a:lnSpc>
                <a:spcPct val="115000"/>
              </a:lnSpc>
              <a:spcAft>
                <a:spcPts val="1000"/>
              </a:spcAft>
            </a:pPr>
            <a:r>
              <a:rPr lang="es-ES" b="1" i="1" dirty="0">
                <a:solidFill>
                  <a:srgbClr val="000000"/>
                </a:solidFill>
                <a:latin typeface="Calibri"/>
                <a:ea typeface="Calibri"/>
                <a:cs typeface="Calibri"/>
              </a:rPr>
              <a:t>Encuentro intersectorial de intercambio y programación </a:t>
            </a:r>
            <a:endParaRPr lang="it-IT" sz="1600" i="1" dirty="0">
              <a:solidFill>
                <a:srgbClr val="000000"/>
              </a:solidFill>
              <a:latin typeface="Calibri"/>
              <a:ea typeface="Calibri"/>
              <a:cs typeface="Times New Roman"/>
            </a:endParaRPr>
          </a:p>
        </p:txBody>
      </p:sp>
      <p:sp>
        <p:nvSpPr>
          <p:cNvPr id="3" name="Rettangolo 2"/>
          <p:cNvSpPr/>
          <p:nvPr/>
        </p:nvSpPr>
        <p:spPr>
          <a:xfrm>
            <a:off x="2116710" y="3861048"/>
            <a:ext cx="4817153" cy="825291"/>
          </a:xfrm>
          <a:prstGeom prst="rect">
            <a:avLst/>
          </a:prstGeom>
        </p:spPr>
        <p:txBody>
          <a:bodyPr wrap="none">
            <a:spAutoFit/>
          </a:bodyPr>
          <a:lstStyle/>
          <a:p>
            <a:pPr algn="ctr">
              <a:lnSpc>
                <a:spcPct val="115000"/>
              </a:lnSpc>
              <a:spcAft>
                <a:spcPts val="1000"/>
              </a:spcAft>
              <a:tabLst>
                <a:tab pos="4038600" algn="l"/>
              </a:tabLst>
            </a:pPr>
            <a:r>
              <a:rPr lang="es-ES" sz="4400" b="1" dirty="0" smtClean="0">
                <a:solidFill>
                  <a:srgbClr val="FF9933"/>
                </a:solidFill>
                <a:effectLst>
                  <a:outerShdw blurRad="38100" dist="38100" dir="2700000" algn="tl">
                    <a:srgbClr val="000000">
                      <a:alpha val="43137"/>
                    </a:srgbClr>
                  </a:outerShdw>
                </a:effectLst>
                <a:latin typeface="Calibri"/>
                <a:ea typeface="Calibri"/>
                <a:cs typeface="Calibri"/>
              </a:rPr>
              <a:t>MUCHAS GRACIAS !</a:t>
            </a:r>
            <a:endParaRPr lang="it-IT" sz="4400" dirty="0">
              <a:solidFill>
                <a:srgbClr val="FF9933"/>
              </a:solidFill>
              <a:effectLst>
                <a:outerShdw blurRad="38100" dist="38100" dir="2700000" algn="tl">
                  <a:srgbClr val="000000">
                    <a:alpha val="43137"/>
                  </a:srgbClr>
                </a:outerShdw>
              </a:effectLst>
              <a:latin typeface="Calibri"/>
              <a:ea typeface="Calibri"/>
              <a:cs typeface="Times New Roman"/>
            </a:endParaRPr>
          </a:p>
        </p:txBody>
      </p:sp>
    </p:spTree>
    <p:extLst>
      <p:ext uri="{BB962C8B-B14F-4D97-AF65-F5344CB8AC3E}">
        <p14:creationId xmlns:p14="http://schemas.microsoft.com/office/powerpoint/2010/main" val="477138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3475" y="394377"/>
            <a:ext cx="890036" cy="411474"/>
          </a:xfrm>
          <a:prstGeom prst="rect">
            <a:avLst/>
          </a:prstGeom>
        </p:spPr>
      </p:pic>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790" y="83618"/>
            <a:ext cx="1065548" cy="876536"/>
          </a:xfrm>
          <a:prstGeom prst="rect">
            <a:avLst/>
          </a:prstGeom>
        </p:spPr>
      </p:pic>
      <p:sp>
        <p:nvSpPr>
          <p:cNvPr id="7" name="6 CuadroTexto"/>
          <p:cNvSpPr txBox="1"/>
          <p:nvPr/>
        </p:nvSpPr>
        <p:spPr>
          <a:xfrm>
            <a:off x="2103154" y="85772"/>
            <a:ext cx="2758654" cy="246221"/>
          </a:xfrm>
          <a:prstGeom prst="rect">
            <a:avLst/>
          </a:prstGeom>
          <a:noFill/>
        </p:spPr>
        <p:txBody>
          <a:bodyPr wrap="square" lIns="91429" tIns="45715" rIns="91429" bIns="45715" rtlCol="0">
            <a:spAutoFit/>
          </a:bodyPr>
          <a:lstStyle/>
          <a:p>
            <a:pPr algn="ctr"/>
            <a:r>
              <a:rPr lang="es-ES" sz="1000" b="1" dirty="0">
                <a:solidFill>
                  <a:schemeClr val="tx2"/>
                </a:solidFill>
              </a:rPr>
              <a:t>ENCUENTRO COORDINADO POR</a:t>
            </a:r>
          </a:p>
        </p:txBody>
      </p:sp>
      <p:sp>
        <p:nvSpPr>
          <p:cNvPr id="12" name="11 CuadroTexto"/>
          <p:cNvSpPr txBox="1"/>
          <p:nvPr/>
        </p:nvSpPr>
        <p:spPr>
          <a:xfrm>
            <a:off x="2154589" y="651549"/>
            <a:ext cx="2758654" cy="246221"/>
          </a:xfrm>
          <a:prstGeom prst="rect">
            <a:avLst/>
          </a:prstGeom>
          <a:noFill/>
        </p:spPr>
        <p:txBody>
          <a:bodyPr wrap="square" lIns="91429" tIns="45715" rIns="91429" bIns="45715" rtlCol="0">
            <a:spAutoFit/>
          </a:bodyPr>
          <a:lstStyle/>
          <a:p>
            <a:pPr algn="ctr"/>
            <a:r>
              <a:rPr lang="es-ES" sz="1000" b="1" dirty="0">
                <a:solidFill>
                  <a:schemeClr val="tx2"/>
                </a:solidFill>
              </a:rPr>
              <a:t>ENCUENTRO ORGANIZADO POR</a:t>
            </a:r>
          </a:p>
        </p:txBody>
      </p:sp>
      <p:cxnSp>
        <p:nvCxnSpPr>
          <p:cNvPr id="11" name="10 Conector recto"/>
          <p:cNvCxnSpPr/>
          <p:nvPr/>
        </p:nvCxnSpPr>
        <p:spPr>
          <a:xfrm flipV="1">
            <a:off x="2491885" y="294510"/>
            <a:ext cx="5213243" cy="98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flipV="1">
            <a:off x="2513485" y="903112"/>
            <a:ext cx="5213243" cy="9857"/>
          </a:xfrm>
          <a:prstGeom prst="line">
            <a:avLst/>
          </a:prstGeom>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2058326" y="5007527"/>
            <a:ext cx="5177969" cy="307766"/>
          </a:xfrm>
          <a:prstGeom prst="rect">
            <a:avLst/>
          </a:prstGeom>
          <a:noFill/>
        </p:spPr>
        <p:txBody>
          <a:bodyPr wrap="square" lIns="91429" tIns="45715" rIns="91429" bIns="45715" rtlCol="0">
            <a:spAutoFit/>
          </a:bodyPr>
          <a:lstStyle/>
          <a:p>
            <a:pPr algn="ctr"/>
            <a:r>
              <a:rPr lang="es-ES" sz="1400" b="1" dirty="0">
                <a:solidFill>
                  <a:schemeClr val="accent2">
                    <a:lumMod val="50000"/>
                  </a:schemeClr>
                </a:solidFill>
              </a:rPr>
              <a:t>San Salvador, El Salvador 5 – 7 de diciembre de 2011</a:t>
            </a:r>
            <a:endParaRPr lang="es-ES" sz="1400" b="1" dirty="0">
              <a:solidFill>
                <a:schemeClr val="accent2">
                  <a:lumMod val="50000"/>
                </a:schemeClr>
              </a:solidFill>
            </a:endParaRPr>
          </a:p>
        </p:txBody>
      </p:sp>
      <p:sp>
        <p:nvSpPr>
          <p:cNvPr id="23" name="22 CuadroTexto"/>
          <p:cNvSpPr txBox="1"/>
          <p:nvPr/>
        </p:nvSpPr>
        <p:spPr>
          <a:xfrm>
            <a:off x="849622" y="1786295"/>
            <a:ext cx="7475116" cy="461655"/>
          </a:xfrm>
          <a:prstGeom prst="rect">
            <a:avLst/>
          </a:prstGeom>
          <a:noFill/>
        </p:spPr>
        <p:txBody>
          <a:bodyPr wrap="square" lIns="91429" tIns="45715" rIns="91429" bIns="45715" rtlCol="0">
            <a:spAutoFit/>
          </a:bodyPr>
          <a:lstStyle/>
          <a:p>
            <a:pPr algn="ctr"/>
            <a:r>
              <a:rPr lang="es-ES" sz="2400" dirty="0">
                <a:solidFill>
                  <a:schemeClr val="accent2"/>
                </a:solidFill>
                <a:latin typeface="Calibri" pitchFamily="34" charset="0"/>
                <a:cs typeface="Calibri" pitchFamily="34" charset="0"/>
              </a:rPr>
              <a:t>Encuentro intersectorial de intercambio y programación</a:t>
            </a:r>
            <a:r>
              <a:rPr lang="es-ES" sz="2000" i="1" dirty="0" smtClean="0">
                <a:solidFill>
                  <a:schemeClr val="accent2"/>
                </a:solidFill>
                <a:latin typeface="Calibri" pitchFamily="34" charset="0"/>
                <a:cs typeface="Calibri" pitchFamily="34" charset="0"/>
              </a:rPr>
              <a:t>:</a:t>
            </a:r>
            <a:endParaRPr lang="es-ES" sz="2000" i="1" dirty="0">
              <a:solidFill>
                <a:schemeClr val="accent2"/>
              </a:solidFill>
              <a:latin typeface="Calibri" pitchFamily="34" charset="0"/>
              <a:cs typeface="Calibri" pitchFamily="34" charset="0"/>
            </a:endParaRPr>
          </a:p>
        </p:txBody>
      </p:sp>
      <p:pic>
        <p:nvPicPr>
          <p:cNvPr id="15" name="Immagine 14" descr="logo italia lavoro.eps"/>
          <p:cNvPicPr/>
          <p:nvPr/>
        </p:nvPicPr>
        <p:blipFill>
          <a:blip r:embed="rId4" cstate="print"/>
          <a:srcRect/>
          <a:stretch>
            <a:fillRect/>
          </a:stretch>
        </p:blipFill>
        <p:spPr bwMode="auto">
          <a:xfrm>
            <a:off x="5137777" y="1063023"/>
            <a:ext cx="874383" cy="385757"/>
          </a:xfrm>
          <a:prstGeom prst="rect">
            <a:avLst/>
          </a:prstGeom>
          <a:noFill/>
          <a:ln w="9525">
            <a:noFill/>
            <a:miter lim="800000"/>
            <a:headEnd/>
            <a:tailEnd/>
          </a:ln>
        </p:spPr>
      </p:pic>
      <p:pic>
        <p:nvPicPr>
          <p:cNvPr id="3" name="Imagen 2" descr="Logo OEI"/>
          <p:cNvPicPr>
            <a:picLocks noChangeAspect="1" noChangeArrowheads="1"/>
          </p:cNvPicPr>
          <p:nvPr/>
        </p:nvPicPr>
        <p:blipFill>
          <a:blip r:embed="rId5" cstate="print"/>
          <a:srcRect/>
          <a:stretch>
            <a:fillRect/>
          </a:stretch>
        </p:blipFill>
        <p:spPr bwMode="auto">
          <a:xfrm>
            <a:off x="6423634" y="1063023"/>
            <a:ext cx="1182989" cy="456974"/>
          </a:xfrm>
          <a:prstGeom prst="rect">
            <a:avLst/>
          </a:prstGeom>
          <a:noFill/>
        </p:spPr>
      </p:pic>
      <p:pic>
        <p:nvPicPr>
          <p:cNvPr id="1030" name="Picture 6"/>
          <p:cNvPicPr>
            <a:picLocks noChangeAspect="1" noChangeArrowheads="1"/>
          </p:cNvPicPr>
          <p:nvPr/>
        </p:nvPicPr>
        <p:blipFill>
          <a:blip r:embed="rId6" cstate="print"/>
          <a:srcRect/>
          <a:stretch>
            <a:fillRect/>
          </a:stretch>
        </p:blipFill>
        <p:spPr bwMode="auto">
          <a:xfrm>
            <a:off x="6166463" y="342943"/>
            <a:ext cx="582921" cy="540060"/>
          </a:xfrm>
          <a:prstGeom prst="rect">
            <a:avLst/>
          </a:prstGeom>
          <a:noFill/>
          <a:ln w="9525">
            <a:noFill/>
            <a:miter lim="800000"/>
            <a:headEnd/>
            <a:tailEnd/>
          </a:ln>
          <a:effectLst/>
        </p:spPr>
      </p:pic>
      <p:pic>
        <p:nvPicPr>
          <p:cNvPr id="2" name="Picture 2"/>
          <p:cNvPicPr>
            <a:picLocks noChangeAspect="1" noChangeArrowheads="1"/>
          </p:cNvPicPr>
          <p:nvPr/>
        </p:nvPicPr>
        <p:blipFill>
          <a:blip r:embed="rId7" cstate="print"/>
          <a:srcRect/>
          <a:stretch>
            <a:fillRect/>
          </a:stretch>
        </p:blipFill>
        <p:spPr bwMode="auto">
          <a:xfrm>
            <a:off x="7092280" y="342943"/>
            <a:ext cx="565777" cy="544605"/>
          </a:xfrm>
          <a:prstGeom prst="rect">
            <a:avLst/>
          </a:prstGeom>
          <a:noFill/>
          <a:ln w="9525">
            <a:noFill/>
            <a:miter lim="800000"/>
            <a:headEnd/>
            <a:tailEnd/>
          </a:ln>
          <a:effectLst/>
        </p:spPr>
      </p:pic>
      <p:sp>
        <p:nvSpPr>
          <p:cNvPr id="5" name="TextBox 4"/>
          <p:cNvSpPr txBox="1"/>
          <p:nvPr/>
        </p:nvSpPr>
        <p:spPr>
          <a:xfrm>
            <a:off x="467544" y="2276872"/>
            <a:ext cx="8352927" cy="1107996"/>
          </a:xfrm>
          <a:prstGeom prst="rect">
            <a:avLst/>
          </a:prstGeom>
          <a:noFill/>
        </p:spPr>
        <p:txBody>
          <a:bodyPr wrap="square" rtlCol="0">
            <a:spAutoFit/>
          </a:bodyPr>
          <a:lstStyle/>
          <a:p>
            <a:pPr algn="ctr"/>
            <a:r>
              <a:rPr lang="es-ES" sz="2400" b="1" i="1" dirty="0">
                <a:solidFill>
                  <a:srgbClr val="002060"/>
                </a:solidFill>
                <a:effectLst>
                  <a:outerShdw blurRad="38100" dist="38100" dir="2700000" algn="tl">
                    <a:srgbClr val="000000">
                      <a:alpha val="43137"/>
                    </a:srgbClr>
                  </a:outerShdw>
                </a:effectLst>
                <a:latin typeface="Calibri" pitchFamily="34" charset="0"/>
                <a:cs typeface="Calibri" pitchFamily="34" charset="0"/>
              </a:rPr>
              <a:t>Inserción laboral de los jóvenes. Estrategias innovadoras para facilitar la transición escuela- trabajo</a:t>
            </a:r>
          </a:p>
          <a:p>
            <a:endParaRPr lang="it-IT" dirty="0">
              <a:solidFill>
                <a:srgbClr val="002060"/>
              </a:solidFill>
              <a:latin typeface="Calibri" pitchFamily="34" charset="0"/>
              <a:cs typeface="Calibri" pitchFamily="34" charset="0"/>
            </a:endParaRPr>
          </a:p>
        </p:txBody>
      </p:sp>
      <p:sp>
        <p:nvSpPr>
          <p:cNvPr id="9" name="Rectangle 8"/>
          <p:cNvSpPr/>
          <p:nvPr/>
        </p:nvSpPr>
        <p:spPr>
          <a:xfrm>
            <a:off x="1094779" y="3204665"/>
            <a:ext cx="4608512" cy="576064"/>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sp>
        <p:nvSpPr>
          <p:cNvPr id="8" name="TextBox 7"/>
          <p:cNvSpPr txBox="1"/>
          <p:nvPr/>
        </p:nvSpPr>
        <p:spPr>
          <a:xfrm>
            <a:off x="633084" y="3204665"/>
            <a:ext cx="7610810" cy="923330"/>
          </a:xfrm>
          <a:prstGeom prst="rect">
            <a:avLst/>
          </a:prstGeom>
          <a:noFill/>
        </p:spPr>
        <p:txBody>
          <a:bodyPr wrap="square" rtlCol="0">
            <a:spAutoFit/>
          </a:bodyPr>
          <a:lstStyle/>
          <a:p>
            <a:pPr algn="ctr"/>
            <a:r>
              <a:rPr lang="it-IT" sz="3600" b="1" dirty="0" smtClean="0">
                <a:solidFill>
                  <a:srgbClr val="0070C0"/>
                </a:solidFill>
                <a:effectLst>
                  <a:outerShdw blurRad="38100" dist="38100" dir="2700000" algn="tl">
                    <a:srgbClr val="000000">
                      <a:alpha val="43137"/>
                    </a:srgbClr>
                  </a:outerShdw>
                </a:effectLst>
                <a:latin typeface="Calibri" pitchFamily="34" charset="0"/>
                <a:cs typeface="Calibri" pitchFamily="34" charset="0"/>
              </a:rPr>
              <a:t>MUCHAS GRACIAS</a:t>
            </a:r>
            <a:endParaRPr lang="it-IT" sz="3600" b="1" dirty="0">
              <a:solidFill>
                <a:srgbClr val="0070C0"/>
              </a:solidFill>
              <a:effectLst>
                <a:outerShdw blurRad="38100" dist="38100" dir="2700000" algn="tl">
                  <a:srgbClr val="000000">
                    <a:alpha val="43137"/>
                  </a:srgbClr>
                </a:outerShdw>
              </a:effectLst>
              <a:latin typeface="Calibri" pitchFamily="34" charset="0"/>
              <a:cs typeface="Calibri" pitchFamily="34" charset="0"/>
            </a:endParaRPr>
          </a:p>
          <a:p>
            <a:endParaRPr lang="it-IT" dirty="0"/>
          </a:p>
        </p:txBody>
      </p:sp>
      <p:sp>
        <p:nvSpPr>
          <p:cNvPr id="20" name="Rectangle 4"/>
          <p:cNvSpPr>
            <a:spLocks noChangeArrowheads="1"/>
          </p:cNvSpPr>
          <p:nvPr/>
        </p:nvSpPr>
        <p:spPr bwMode="auto">
          <a:xfrm>
            <a:off x="323689" y="4005064"/>
            <a:ext cx="8229600"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pPr>
            <a:r>
              <a:rPr lang="it-IT" i="1" dirty="0" smtClean="0">
                <a:latin typeface="Century Gothic" pitchFamily="34" charset="0"/>
              </a:rPr>
              <a:t>Staff di </a:t>
            </a:r>
            <a:r>
              <a:rPr lang="it-IT" b="1" i="1" dirty="0" smtClean="0">
                <a:solidFill>
                  <a:srgbClr val="FF6600"/>
                </a:solidFill>
                <a:latin typeface="Century Gothic" pitchFamily="34" charset="0"/>
              </a:rPr>
              <a:t>S</a:t>
            </a:r>
            <a:r>
              <a:rPr lang="it-IT" i="1" dirty="0" smtClean="0">
                <a:latin typeface="Century Gothic" pitchFamily="34" charset="0"/>
              </a:rPr>
              <a:t>tatistica </a:t>
            </a:r>
            <a:r>
              <a:rPr lang="it-IT" b="1" i="1" dirty="0" smtClean="0">
                <a:solidFill>
                  <a:srgbClr val="FF6600"/>
                </a:solidFill>
                <a:latin typeface="Century Gothic" pitchFamily="34" charset="0"/>
              </a:rPr>
              <a:t>S</a:t>
            </a:r>
            <a:r>
              <a:rPr lang="it-IT" i="1" dirty="0" smtClean="0">
                <a:latin typeface="Century Gothic" pitchFamily="34" charset="0"/>
              </a:rPr>
              <a:t>tudi e </a:t>
            </a:r>
            <a:r>
              <a:rPr lang="it-IT" b="1" i="1" dirty="0">
                <a:solidFill>
                  <a:srgbClr val="FF6600"/>
                </a:solidFill>
                <a:latin typeface="Century Gothic" pitchFamily="34" charset="0"/>
              </a:rPr>
              <a:t>R</a:t>
            </a:r>
            <a:r>
              <a:rPr lang="it-IT" i="1" dirty="0">
                <a:latin typeface="Century Gothic" pitchFamily="34" charset="0"/>
              </a:rPr>
              <a:t>icerche sul </a:t>
            </a:r>
            <a:r>
              <a:rPr lang="it-IT" b="1" i="1" dirty="0">
                <a:solidFill>
                  <a:srgbClr val="FF6600"/>
                </a:solidFill>
                <a:latin typeface="Century Gothic" pitchFamily="34" charset="0"/>
              </a:rPr>
              <a:t>M</a:t>
            </a:r>
            <a:r>
              <a:rPr lang="it-IT" i="1" dirty="0">
                <a:latin typeface="Century Gothic" pitchFamily="34" charset="0"/>
              </a:rPr>
              <a:t>ercato del </a:t>
            </a:r>
            <a:r>
              <a:rPr lang="it-IT" b="1" i="1" dirty="0">
                <a:solidFill>
                  <a:srgbClr val="FF6600"/>
                </a:solidFill>
                <a:latin typeface="Century Gothic" pitchFamily="34" charset="0"/>
              </a:rPr>
              <a:t>L</a:t>
            </a:r>
            <a:r>
              <a:rPr lang="it-IT" i="1" dirty="0">
                <a:latin typeface="Century Gothic" pitchFamily="34" charset="0"/>
              </a:rPr>
              <a:t>avoro - </a:t>
            </a:r>
            <a:r>
              <a:rPr lang="it-IT" b="1" i="1" dirty="0">
                <a:solidFill>
                  <a:srgbClr val="FF6600"/>
                </a:solidFill>
                <a:latin typeface="Century Gothic" pitchFamily="34" charset="0"/>
              </a:rPr>
              <a:t>SSRM</a:t>
            </a:r>
            <a:r>
              <a:rPr lang="it-IT" i="1" dirty="0">
                <a:latin typeface="Century Gothic" pitchFamily="34" charset="0"/>
              </a:rPr>
              <a:t>d</a:t>
            </a:r>
            <a:r>
              <a:rPr lang="it-IT" b="1" i="1" dirty="0">
                <a:solidFill>
                  <a:srgbClr val="FF6600"/>
                </a:solidFill>
                <a:latin typeface="Century Gothic" pitchFamily="34" charset="0"/>
              </a:rPr>
              <a:t>L</a:t>
            </a:r>
          </a:p>
          <a:p>
            <a:pPr marL="342900" indent="-342900" algn="ctr">
              <a:spcBef>
                <a:spcPct val="20000"/>
              </a:spcBef>
            </a:pPr>
            <a:endParaRPr lang="it-IT" sz="1200" i="1" dirty="0">
              <a:latin typeface="Century Gothic" pitchFamily="34" charset="0"/>
            </a:endParaRPr>
          </a:p>
        </p:txBody>
      </p:sp>
      <p:sp>
        <p:nvSpPr>
          <p:cNvPr id="10" name="Rectangle 9"/>
          <p:cNvSpPr/>
          <p:nvPr/>
        </p:nvSpPr>
        <p:spPr>
          <a:xfrm>
            <a:off x="3203848" y="5547628"/>
            <a:ext cx="2962615" cy="9057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8318" y="5530737"/>
            <a:ext cx="5091994" cy="80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409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solidFill>
                  <a:srgbClr val="000000"/>
                </a:solidFill>
              </a:rPr>
              <a:t>Staff di </a:t>
            </a:r>
            <a:r>
              <a:rPr lang="it-IT" b="1" dirty="0">
                <a:solidFill>
                  <a:srgbClr val="FF6600"/>
                </a:solidFill>
              </a:rPr>
              <a:t>S</a:t>
            </a:r>
            <a:r>
              <a:rPr lang="it-IT" dirty="0">
                <a:solidFill>
                  <a:srgbClr val="000000"/>
                </a:solidFill>
              </a:rPr>
              <a:t>tatistica </a:t>
            </a:r>
            <a:r>
              <a:rPr lang="it-IT" b="1" dirty="0">
                <a:solidFill>
                  <a:srgbClr val="FF6600"/>
                </a:solidFill>
              </a:rPr>
              <a:t>S</a:t>
            </a:r>
            <a:r>
              <a:rPr lang="it-IT" dirty="0">
                <a:solidFill>
                  <a:srgbClr val="000000"/>
                </a:solidFill>
              </a:rPr>
              <a:t>tudi e </a:t>
            </a:r>
            <a:r>
              <a:rPr lang="it-IT" b="1" dirty="0">
                <a:solidFill>
                  <a:srgbClr val="FF6600"/>
                </a:solidFill>
              </a:rPr>
              <a:t>R</a:t>
            </a:r>
            <a:r>
              <a:rPr lang="it-IT" dirty="0">
                <a:solidFill>
                  <a:srgbClr val="000000"/>
                </a:solidFill>
              </a:rPr>
              <a:t>icerche sul </a:t>
            </a:r>
            <a:r>
              <a:rPr lang="it-IT" b="1" dirty="0">
                <a:solidFill>
                  <a:srgbClr val="FF6600"/>
                </a:solidFill>
              </a:rPr>
              <a:t>M</a:t>
            </a:r>
            <a:r>
              <a:rPr lang="it-IT" dirty="0">
                <a:solidFill>
                  <a:srgbClr val="000000"/>
                </a:solidFill>
              </a:rPr>
              <a:t>ercato del </a:t>
            </a:r>
            <a:r>
              <a:rPr lang="it-IT" b="1" dirty="0">
                <a:solidFill>
                  <a:srgbClr val="FF6600"/>
                </a:solidFill>
              </a:rPr>
              <a:t>L</a:t>
            </a:r>
            <a:r>
              <a:rPr lang="it-IT" dirty="0">
                <a:solidFill>
                  <a:srgbClr val="000000"/>
                </a:solidFill>
              </a:rPr>
              <a:t>avoro - </a:t>
            </a:r>
            <a:r>
              <a:rPr lang="it-IT" b="1" i="1" dirty="0" err="1">
                <a:solidFill>
                  <a:srgbClr val="FF6600"/>
                </a:solidFill>
              </a:rPr>
              <a:t>SSRM</a:t>
            </a:r>
            <a:r>
              <a:rPr lang="it-IT" i="1" dirty="0" err="1">
                <a:solidFill>
                  <a:srgbClr val="000000"/>
                </a:solidFill>
              </a:rPr>
              <a:t>d</a:t>
            </a:r>
            <a:r>
              <a:rPr lang="it-IT" b="1" i="1" dirty="0" err="1">
                <a:solidFill>
                  <a:srgbClr val="FF6600"/>
                </a:solidFill>
              </a:rPr>
              <a:t>L</a:t>
            </a:r>
            <a:r>
              <a:rPr lang="it-IT" sz="1400" dirty="0">
                <a:solidFill>
                  <a:srgbClr val="000000"/>
                </a:solidFill>
                <a:latin typeface="Arial" charset="0"/>
              </a:rPr>
              <a:t> </a:t>
            </a:r>
          </a:p>
        </p:txBody>
      </p:sp>
      <p:graphicFrame>
        <p:nvGraphicFramePr>
          <p:cNvPr id="3" name="Grafico 2"/>
          <p:cNvGraphicFramePr>
            <a:graphicFrameLocks/>
          </p:cNvGraphicFramePr>
          <p:nvPr>
            <p:extLst>
              <p:ext uri="{D42A27DB-BD31-4B8C-83A1-F6EECF244321}">
                <p14:modId xmlns:p14="http://schemas.microsoft.com/office/powerpoint/2010/main" val="3128080489"/>
              </p:ext>
            </p:extLst>
          </p:nvPr>
        </p:nvGraphicFramePr>
        <p:xfrm>
          <a:off x="323528" y="1700808"/>
          <a:ext cx="4176463" cy="44644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fico 5"/>
          <p:cNvGraphicFramePr>
            <a:graphicFrameLocks/>
          </p:cNvGraphicFramePr>
          <p:nvPr>
            <p:extLst>
              <p:ext uri="{D42A27DB-BD31-4B8C-83A1-F6EECF244321}">
                <p14:modId xmlns:p14="http://schemas.microsoft.com/office/powerpoint/2010/main" val="3495547756"/>
              </p:ext>
            </p:extLst>
          </p:nvPr>
        </p:nvGraphicFramePr>
        <p:xfrm>
          <a:off x="4702167" y="1700808"/>
          <a:ext cx="4070152"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2" name="Rettangolo 1"/>
          <p:cNvSpPr/>
          <p:nvPr/>
        </p:nvSpPr>
        <p:spPr>
          <a:xfrm>
            <a:off x="4716016" y="1265646"/>
            <a:ext cx="4056303" cy="338554"/>
          </a:xfrm>
          <a:prstGeom prst="rect">
            <a:avLst/>
          </a:prstGeom>
        </p:spPr>
        <p:txBody>
          <a:bodyPr wrap="none">
            <a:spAutoFit/>
          </a:bodyPr>
          <a:lstStyle/>
          <a:p>
            <a:pPr lvl="0"/>
            <a:r>
              <a:rPr lang="es-ES_tradnl" sz="1600" b="1" i="1" dirty="0">
                <a:solidFill>
                  <a:srgbClr val="FF9933"/>
                </a:solidFill>
                <a:effectLst>
                  <a:outerShdw blurRad="38100" dist="38100" dir="2700000" algn="tl">
                    <a:srgbClr val="000000">
                      <a:alpha val="43137"/>
                    </a:srgbClr>
                  </a:outerShdw>
                </a:effectLst>
              </a:rPr>
              <a:t>Tasas de empleo de los </a:t>
            </a:r>
            <a:r>
              <a:rPr lang="es-ES_tradnl" sz="1600" b="1" i="1" dirty="0" smtClean="0">
                <a:solidFill>
                  <a:srgbClr val="FF9933"/>
                </a:solidFill>
                <a:effectLst>
                  <a:outerShdw blurRad="38100" dist="38100" dir="2700000" algn="tl">
                    <a:srgbClr val="000000">
                      <a:alpha val="43137"/>
                    </a:srgbClr>
                  </a:outerShdw>
                </a:effectLst>
              </a:rPr>
              <a:t>jóvenes 15- 24  </a:t>
            </a:r>
            <a:endParaRPr lang="es-ES_tradnl" sz="1600" b="1" i="1" dirty="0">
              <a:solidFill>
                <a:srgbClr val="FF9933"/>
              </a:solidFill>
              <a:effectLst>
                <a:outerShdw blurRad="38100" dist="38100" dir="2700000" algn="tl">
                  <a:srgbClr val="000000">
                    <a:alpha val="43137"/>
                  </a:srgbClr>
                </a:outerShdw>
              </a:effectLst>
            </a:endParaRPr>
          </a:p>
        </p:txBody>
      </p:sp>
      <p:sp>
        <p:nvSpPr>
          <p:cNvPr id="7" name="Rettangolo 6"/>
          <p:cNvSpPr/>
          <p:nvPr/>
        </p:nvSpPr>
        <p:spPr>
          <a:xfrm>
            <a:off x="323528" y="1277144"/>
            <a:ext cx="2584747" cy="338554"/>
          </a:xfrm>
          <a:prstGeom prst="rect">
            <a:avLst/>
          </a:prstGeom>
        </p:spPr>
        <p:txBody>
          <a:bodyPr wrap="none">
            <a:spAutoFit/>
          </a:bodyPr>
          <a:lstStyle/>
          <a:p>
            <a:pPr lvl="0"/>
            <a:r>
              <a:rPr lang="es-ES_tradnl" sz="1600" b="1" i="1" dirty="0">
                <a:solidFill>
                  <a:srgbClr val="FF9933"/>
                </a:solidFill>
                <a:effectLst>
                  <a:outerShdw blurRad="38100" dist="38100" dir="2700000" algn="tl">
                    <a:srgbClr val="000000">
                      <a:alpha val="43137"/>
                    </a:srgbClr>
                  </a:outerShdw>
                </a:effectLst>
              </a:rPr>
              <a:t>Tasas de empleo </a:t>
            </a:r>
            <a:r>
              <a:rPr lang="es-ES_tradnl" sz="1600" b="1" i="1" dirty="0" smtClean="0">
                <a:solidFill>
                  <a:srgbClr val="FF9933"/>
                </a:solidFill>
                <a:effectLst>
                  <a:outerShdw blurRad="38100" dist="38100" dir="2700000" algn="tl">
                    <a:srgbClr val="000000">
                      <a:alpha val="43137"/>
                    </a:srgbClr>
                  </a:outerShdw>
                </a:effectLst>
              </a:rPr>
              <a:t>15- 64  </a:t>
            </a:r>
            <a:endParaRPr lang="es-ES_tradnl" sz="1600" b="1" i="1" dirty="0">
              <a:solidFill>
                <a:srgbClr val="FF9933"/>
              </a:solidFill>
              <a:effectLst>
                <a:outerShdw blurRad="38100" dist="38100" dir="2700000" algn="tl">
                  <a:srgbClr val="000000">
                    <a:alpha val="43137"/>
                  </a:srgbClr>
                </a:outerShdw>
              </a:effectLst>
            </a:endParaRPr>
          </a:p>
        </p:txBody>
      </p:sp>
      <p:sp>
        <p:nvSpPr>
          <p:cNvPr id="8" name="Rettangolo 7"/>
          <p:cNvSpPr/>
          <p:nvPr/>
        </p:nvSpPr>
        <p:spPr>
          <a:xfrm>
            <a:off x="438130" y="188640"/>
            <a:ext cx="5887189" cy="707886"/>
          </a:xfrm>
          <a:prstGeom prst="rect">
            <a:avLst/>
          </a:prstGeom>
        </p:spPr>
        <p:txBody>
          <a:bodyPr wrap="none">
            <a:spAutoFit/>
          </a:bodyPr>
          <a:lstStyle/>
          <a:p>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Tasas de </a:t>
            </a:r>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empleo en algunos grandes paises europeos </a:t>
            </a:r>
          </a:p>
          <a:p>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2007 - 2010  </a:t>
            </a:r>
            <a:endPar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sp>
        <p:nvSpPr>
          <p:cNvPr id="9" name="Rettangolo 8"/>
          <p:cNvSpPr/>
          <p:nvPr/>
        </p:nvSpPr>
        <p:spPr>
          <a:xfrm>
            <a:off x="539552" y="5822280"/>
            <a:ext cx="3940502" cy="276999"/>
          </a:xfrm>
          <a:prstGeom prst="rect">
            <a:avLst/>
          </a:prstGeom>
        </p:spPr>
        <p:txBody>
          <a:bodyPr wrap="none">
            <a:spAutoFit/>
          </a:bodyPr>
          <a:lstStyle/>
          <a:p>
            <a:pPr lvl="0"/>
            <a:r>
              <a:rPr lang="es-ES" sz="1200" i="1" dirty="0">
                <a:solidFill>
                  <a:srgbClr val="000000"/>
                </a:solidFill>
              </a:rPr>
              <a:t>Fuente: </a:t>
            </a:r>
            <a:r>
              <a:rPr lang="es-ES" sz="1200" dirty="0">
                <a:solidFill>
                  <a:srgbClr val="000000"/>
                </a:solidFill>
              </a:rPr>
              <a:t>Encuesta de las fuerzas de trabajo de </a:t>
            </a:r>
            <a:r>
              <a:rPr lang="es-ES" sz="1200" i="1" dirty="0">
                <a:solidFill>
                  <a:srgbClr val="000000"/>
                </a:solidFill>
              </a:rPr>
              <a:t>Eurostat</a:t>
            </a:r>
            <a:endParaRPr lang="it-IT" sz="1200" dirty="0">
              <a:solidFill>
                <a:srgbClr val="000000"/>
              </a:solidFill>
            </a:endParaRPr>
          </a:p>
        </p:txBody>
      </p:sp>
    </p:spTree>
    <p:extLst>
      <p:ext uri="{BB962C8B-B14F-4D97-AF65-F5344CB8AC3E}">
        <p14:creationId xmlns:p14="http://schemas.microsoft.com/office/powerpoint/2010/main" val="5715325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467544" y="268287"/>
            <a:ext cx="65516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sz="2000" b="1" dirty="0">
              <a:solidFill>
                <a:srgbClr val="FF6600"/>
              </a:solidFill>
              <a:latin typeface="Century Gothic"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052736"/>
            <a:ext cx="8424936" cy="4922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25094" y="136543"/>
            <a:ext cx="6623620" cy="779444"/>
          </a:xfrm>
          <a:prstGeom prst="rect">
            <a:avLst/>
          </a:prstGeom>
        </p:spPr>
        <p:txBody>
          <a:bodyPr wrap="square">
            <a:spAutoFit/>
          </a:bodyPr>
          <a:lstStyle/>
          <a:p>
            <a:pPr algn="just">
              <a:lnSpc>
                <a:spcPct val="115000"/>
              </a:lnSpc>
              <a:spcAft>
                <a:spcPts val="0"/>
              </a:spcAft>
            </a:pPr>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Figura 1: Tasas de desempleo juvenil en la UE-27, 2007 y 2010 (%)</a:t>
            </a:r>
            <a:endParaRPr lang="it-IT" sz="2000" dirty="0">
              <a:solidFill>
                <a:srgbClr val="FF9933"/>
              </a:solidFill>
              <a:effectLst>
                <a:outerShdw blurRad="38100" dist="38100" dir="2700000" algn="tl">
                  <a:srgbClr val="000000">
                    <a:alpha val="43137"/>
                  </a:srgbClr>
                </a:outerShdw>
              </a:effectLst>
              <a:latin typeface="Calibri"/>
              <a:ea typeface="Calibri"/>
              <a:cs typeface="Times New Roman"/>
            </a:endParaRPr>
          </a:p>
        </p:txBody>
      </p:sp>
      <p:sp>
        <p:nvSpPr>
          <p:cNvPr id="6" name="Rettangolo 5"/>
          <p:cNvSpPr/>
          <p:nvPr/>
        </p:nvSpPr>
        <p:spPr>
          <a:xfrm>
            <a:off x="467544" y="5975512"/>
            <a:ext cx="3940502" cy="276999"/>
          </a:xfrm>
          <a:prstGeom prst="rect">
            <a:avLst/>
          </a:prstGeom>
        </p:spPr>
        <p:txBody>
          <a:bodyPr wrap="none">
            <a:spAutoFit/>
          </a:bodyPr>
          <a:lstStyle/>
          <a:p>
            <a:pPr lvl="0"/>
            <a:r>
              <a:rPr lang="es-ES" sz="1200" i="1" dirty="0">
                <a:solidFill>
                  <a:srgbClr val="000000"/>
                </a:solidFill>
              </a:rPr>
              <a:t>Fuente: </a:t>
            </a:r>
            <a:r>
              <a:rPr lang="es-ES" sz="1200" dirty="0">
                <a:solidFill>
                  <a:srgbClr val="000000"/>
                </a:solidFill>
              </a:rPr>
              <a:t>Encuesta de las fuerzas de trabajo de </a:t>
            </a:r>
            <a:r>
              <a:rPr lang="es-ES" sz="1200" i="1" dirty="0">
                <a:solidFill>
                  <a:srgbClr val="000000"/>
                </a:solidFill>
              </a:rPr>
              <a:t>Eurostat</a:t>
            </a:r>
            <a:endParaRPr lang="it-IT" sz="1200" dirty="0">
              <a:solidFill>
                <a:srgbClr val="000000"/>
              </a:solidFill>
            </a:endParaRPr>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251520" y="993718"/>
            <a:ext cx="8496944" cy="4693593"/>
          </a:xfrm>
          <a:prstGeom prst="rect">
            <a:avLst/>
          </a:prstGeom>
        </p:spPr>
        <p:txBody>
          <a:bodyPr wrap="square">
            <a:spAutoFit/>
          </a:bodyPr>
          <a:lstStyle/>
          <a:p>
            <a:pPr algn="just">
              <a:lnSpc>
                <a:spcPct val="115000"/>
              </a:lnSpc>
              <a:spcAft>
                <a:spcPts val="0"/>
              </a:spcAft>
            </a:pPr>
            <a:r>
              <a:rPr lang="es-ES_tradnl" sz="2000" dirty="0">
                <a:solidFill>
                  <a:schemeClr val="tx2"/>
                </a:solidFill>
                <a:latin typeface="+mj-lt"/>
                <a:ea typeface="+mj-ea"/>
                <a:cs typeface="+mj-cs"/>
              </a:rPr>
              <a:t>El nivel educativo desempeña un papel fundamental en las probabilidades de encontrar un trabajo. En general, cuanto más elevado es ese nivel, más baja es la tasa de desempleo (</a:t>
            </a:r>
            <a:r>
              <a:rPr lang="es-ES_tradnl" sz="2000" b="1" dirty="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Figura 2</a:t>
            </a:r>
            <a:r>
              <a:rPr lang="es-ES_tradnl" sz="2000" dirty="0">
                <a:solidFill>
                  <a:schemeClr val="tx2"/>
                </a:solidFill>
                <a:latin typeface="+mj-lt"/>
                <a:ea typeface="+mj-ea"/>
                <a:cs typeface="+mj-cs"/>
              </a:rPr>
              <a:t>).</a:t>
            </a:r>
            <a:endParaRPr lang="it-IT" sz="2000" dirty="0">
              <a:solidFill>
                <a:schemeClr val="tx2"/>
              </a:solidFill>
              <a:latin typeface="+mj-lt"/>
              <a:ea typeface="+mj-ea"/>
              <a:cs typeface="+mj-cs"/>
            </a:endParaRPr>
          </a:p>
          <a:p>
            <a:pPr algn="just">
              <a:lnSpc>
                <a:spcPct val="115000"/>
              </a:lnSpc>
              <a:spcAft>
                <a:spcPts val="0"/>
              </a:spcAft>
            </a:pPr>
            <a:endParaRPr lang="es-ES_tradnl" sz="2000" dirty="0" smtClean="0">
              <a:solidFill>
                <a:schemeClr val="tx2"/>
              </a:solidFill>
              <a:latin typeface="+mj-lt"/>
              <a:ea typeface="+mj-ea"/>
              <a:cs typeface="+mj-cs"/>
            </a:endParaRPr>
          </a:p>
          <a:p>
            <a:pPr algn="just">
              <a:lnSpc>
                <a:spcPct val="115000"/>
              </a:lnSpc>
              <a:spcAft>
                <a:spcPts val="0"/>
              </a:spcAft>
            </a:pPr>
            <a:r>
              <a:rPr lang="es-ES_tradnl" sz="2000" dirty="0" smtClean="0">
                <a:solidFill>
                  <a:schemeClr val="tx2"/>
                </a:solidFill>
                <a:latin typeface="+mj-lt"/>
                <a:ea typeface="+mj-ea"/>
                <a:cs typeface="+mj-cs"/>
              </a:rPr>
              <a:t>No </a:t>
            </a:r>
            <a:r>
              <a:rPr lang="es-ES_tradnl" sz="2000" dirty="0">
                <a:solidFill>
                  <a:schemeClr val="tx2"/>
                </a:solidFill>
                <a:latin typeface="+mj-lt"/>
                <a:ea typeface="+mj-ea"/>
                <a:cs typeface="+mj-cs"/>
              </a:rPr>
              <a:t>obstante, a pesar de la «seguridad» que ofrece un nivel educativo inicial alto, en algunos Estados miembros han caído fuertemente los niveles de empleo de los titulados superiores (</a:t>
            </a:r>
            <a:r>
              <a:rPr lang="es-ES_tradnl" sz="2000" b="1" dirty="0">
                <a:solidFill>
                  <a:srgbClr val="FF9933"/>
                </a:solidFill>
                <a:effectLst>
                  <a:outerShdw blurRad="38100" dist="38100" dir="2700000" algn="tl">
                    <a:srgbClr val="000000">
                      <a:alpha val="43137"/>
                    </a:srgbClr>
                  </a:outerShdw>
                </a:effectLst>
                <a:latin typeface="Calibri" pitchFamily="34" charset="0"/>
                <a:ea typeface="+mj-ea"/>
                <a:cs typeface="Calibri" pitchFamily="34" charset="0"/>
              </a:rPr>
              <a:t>Figura 3</a:t>
            </a:r>
            <a:r>
              <a:rPr lang="es-ES_tradnl" sz="2000" dirty="0">
                <a:solidFill>
                  <a:schemeClr val="tx2"/>
                </a:solidFill>
                <a:latin typeface="+mj-lt"/>
                <a:ea typeface="+mj-ea"/>
                <a:cs typeface="+mj-cs"/>
              </a:rPr>
              <a:t>). </a:t>
            </a:r>
            <a:endParaRPr lang="es-ES_tradnl" sz="2000" dirty="0" smtClean="0">
              <a:solidFill>
                <a:schemeClr val="tx2"/>
              </a:solidFill>
              <a:latin typeface="+mj-lt"/>
              <a:ea typeface="+mj-ea"/>
              <a:cs typeface="+mj-cs"/>
            </a:endParaRPr>
          </a:p>
          <a:p>
            <a:pPr algn="just">
              <a:lnSpc>
                <a:spcPct val="115000"/>
              </a:lnSpc>
              <a:spcAft>
                <a:spcPts val="0"/>
              </a:spcAft>
            </a:pPr>
            <a:endParaRPr lang="es-ES_tradnl" sz="2000" dirty="0">
              <a:solidFill>
                <a:schemeClr val="tx2"/>
              </a:solidFill>
              <a:latin typeface="+mj-lt"/>
              <a:ea typeface="+mj-ea"/>
              <a:cs typeface="+mj-cs"/>
            </a:endParaRPr>
          </a:p>
          <a:p>
            <a:pPr algn="just">
              <a:lnSpc>
                <a:spcPct val="115000"/>
              </a:lnSpc>
              <a:spcAft>
                <a:spcPts val="0"/>
              </a:spcAft>
            </a:pPr>
            <a:r>
              <a:rPr lang="es-ES_tradnl" sz="2000" dirty="0" smtClean="0">
                <a:solidFill>
                  <a:schemeClr val="tx2"/>
                </a:solidFill>
                <a:latin typeface="+mj-lt"/>
                <a:ea typeface="+mj-ea"/>
                <a:cs typeface="+mj-cs"/>
              </a:rPr>
              <a:t>Además</a:t>
            </a:r>
            <a:r>
              <a:rPr lang="es-ES_tradnl" sz="2000" dirty="0">
                <a:solidFill>
                  <a:schemeClr val="tx2"/>
                </a:solidFill>
                <a:latin typeface="+mj-lt"/>
                <a:ea typeface="+mj-ea"/>
                <a:cs typeface="+mj-cs"/>
              </a:rPr>
              <a:t>, como se ha indicado previamente, hay pruebas de que los titulados aceptan trabajos para los que están sobrecualificados, lo que tiene su vez un efecto indirecto sobre el empleo de los jóvenes con niveles educativos más bajos.</a:t>
            </a:r>
            <a:endParaRPr lang="it-IT" sz="2000" dirty="0">
              <a:solidFill>
                <a:schemeClr val="tx2"/>
              </a:solidFill>
              <a:latin typeface="+mj-lt"/>
              <a:ea typeface="+mj-ea"/>
              <a:cs typeface="+mj-cs"/>
            </a:endParaRPr>
          </a:p>
        </p:txBody>
      </p:sp>
      <p:sp>
        <p:nvSpPr>
          <p:cNvPr id="3" name="Rettangolo 2"/>
          <p:cNvSpPr/>
          <p:nvPr/>
        </p:nvSpPr>
        <p:spPr>
          <a:xfrm>
            <a:off x="395536" y="332656"/>
            <a:ext cx="1828770" cy="400110"/>
          </a:xfrm>
          <a:prstGeom prst="rect">
            <a:avLst/>
          </a:prstGeom>
        </p:spPr>
        <p:txBody>
          <a:bodyPr wrap="none">
            <a:spAutoFit/>
          </a:bodyPr>
          <a:lstStyle/>
          <a:p>
            <a:r>
              <a:rPr lang="es-ES_tradnl" sz="2000" b="1" dirty="0">
                <a:solidFill>
                  <a:srgbClr val="FF9933"/>
                </a:solidFill>
                <a:effectLst>
                  <a:outerShdw blurRad="38100" dist="38100" dir="2700000" algn="tl">
                    <a:srgbClr val="000000">
                      <a:alpha val="43137"/>
                    </a:srgbClr>
                  </a:outerShdw>
                </a:effectLst>
                <a:latin typeface="Calibri"/>
                <a:ea typeface="Calibri"/>
                <a:cs typeface="Times New Roman"/>
              </a:rPr>
              <a:t>Nivel educativo</a:t>
            </a:r>
            <a:endParaRPr lang="it-IT" sz="2000" dirty="0">
              <a:solidFill>
                <a:srgbClr val="FF993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014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468313" y="260350"/>
            <a:ext cx="65516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Figura 2: Tendencia de la tasa de desempleo juvenil, </a:t>
            </a:r>
            <a:endPar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endParaRPr>
          </a:p>
          <a:p>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por </a:t>
            </a:r>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niveles educativos alcanzados, UE-27</a:t>
            </a:r>
            <a:endParaRPr lang="it-IT" sz="2000"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3074" name="Immagine 5" descr="Descrizione: C:\Users\Maurizio\AppData\Local\Microsoft\Windows\Temporary Internet Files\Content.Word\Figura 2 Tasso di disoccupazione in Europa per livello di istruzion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776"/>
            <a:ext cx="8208143"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468313" y="5960780"/>
            <a:ext cx="3940502" cy="276999"/>
          </a:xfrm>
          <a:prstGeom prst="rect">
            <a:avLst/>
          </a:prstGeom>
        </p:spPr>
        <p:txBody>
          <a:bodyPr wrap="none">
            <a:spAutoFit/>
          </a:bodyPr>
          <a:lstStyle/>
          <a:p>
            <a:pPr lvl="0"/>
            <a:r>
              <a:rPr lang="es-ES" sz="1200" i="1" dirty="0">
                <a:solidFill>
                  <a:srgbClr val="000000"/>
                </a:solidFill>
              </a:rPr>
              <a:t>Fuente: </a:t>
            </a:r>
            <a:r>
              <a:rPr lang="es-ES" sz="1200" dirty="0">
                <a:solidFill>
                  <a:srgbClr val="000000"/>
                </a:solidFill>
              </a:rPr>
              <a:t>Encuesta de las fuerzas de trabajo de </a:t>
            </a:r>
            <a:r>
              <a:rPr lang="es-ES" sz="1200" i="1" dirty="0">
                <a:solidFill>
                  <a:srgbClr val="000000"/>
                </a:solidFill>
              </a:rPr>
              <a:t>Eurostat</a:t>
            </a:r>
            <a:endParaRPr lang="it-IT" sz="1200" dirty="0">
              <a:solidFill>
                <a:srgbClr val="000000"/>
              </a:solidFill>
            </a:endParaRPr>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11267" name="Rectangle 3"/>
          <p:cNvSpPr>
            <a:spLocks noChangeArrowheads="1"/>
          </p:cNvSpPr>
          <p:nvPr/>
        </p:nvSpPr>
        <p:spPr bwMode="auto">
          <a:xfrm>
            <a:off x="468313" y="258762"/>
            <a:ext cx="6551612"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Figura </a:t>
            </a:r>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3*: </a:t>
            </a:r>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Tasas de empleo de los jóvenes  </a:t>
            </a:r>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con </a:t>
            </a:r>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nivel  </a:t>
            </a:r>
            <a:endPar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endParaRPr>
          </a:p>
          <a:p>
            <a:r>
              <a:rPr lang="es-ES_tradnl" sz="2000" b="1" dirty="0" smtClean="0">
                <a:solidFill>
                  <a:srgbClr val="FF9933"/>
                </a:solidFill>
                <a:effectLst>
                  <a:outerShdw blurRad="38100" dist="38100" dir="2700000" algn="tl">
                    <a:srgbClr val="000000">
                      <a:alpha val="43137"/>
                    </a:srgbClr>
                  </a:outerShdw>
                </a:effectLst>
                <a:latin typeface="Calibri" pitchFamily="34" charset="0"/>
                <a:cs typeface="Calibri" pitchFamily="34" charset="0"/>
              </a:rPr>
              <a:t>educativo </a:t>
            </a:r>
            <a:r>
              <a:rPr lang="es-ES_tradnl" sz="2000" b="1" dirty="0">
                <a:solidFill>
                  <a:srgbClr val="FF9933"/>
                </a:solidFill>
                <a:effectLst>
                  <a:outerShdw blurRad="38100" dist="38100" dir="2700000" algn="tl">
                    <a:srgbClr val="000000">
                      <a:alpha val="43137"/>
                    </a:srgbClr>
                  </a:outerShdw>
                </a:effectLst>
                <a:latin typeface="Calibri" pitchFamily="34" charset="0"/>
                <a:cs typeface="Calibri" pitchFamily="34" charset="0"/>
              </a:rPr>
              <a:t>terciario (%)</a:t>
            </a:r>
            <a:endParaRPr lang="it-IT" sz="2000" b="1" dirty="0">
              <a:solidFill>
                <a:srgbClr val="FF9933"/>
              </a:solidFill>
              <a:effectLst>
                <a:outerShdw blurRad="38100" dist="38100" dir="2700000" algn="tl">
                  <a:srgbClr val="000000">
                    <a:alpha val="43137"/>
                  </a:srgbClr>
                </a:outerShdw>
              </a:effectLst>
              <a:latin typeface="Calibri" pitchFamily="34" charset="0"/>
              <a:cs typeface="Calibri" pitchFamily="34" charset="0"/>
            </a:endParaRPr>
          </a:p>
        </p:txBody>
      </p:sp>
      <p:pic>
        <p:nvPicPr>
          <p:cNvPr id="4098" name="Immagine 16" descr="Descrizione: C:\Users\Maurizio\AppData\Local\Microsoft\Windows\Temporary Internet Files\Content.Word\Figura 3 Tasso di disoccupazione in Europa per livello di istruzione alt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03" y="1052736"/>
            <a:ext cx="8267415" cy="480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539552" y="5856386"/>
            <a:ext cx="7776864" cy="461665"/>
          </a:xfrm>
          <a:prstGeom prst="rect">
            <a:avLst/>
          </a:prstGeom>
        </p:spPr>
        <p:txBody>
          <a:bodyPr wrap="square">
            <a:spAutoFit/>
          </a:bodyPr>
          <a:lstStyle/>
          <a:p>
            <a:r>
              <a:rPr lang="es-ES" sz="1200" i="1" dirty="0" smtClean="0"/>
              <a:t>*Notas</a:t>
            </a:r>
            <a:r>
              <a:rPr lang="es-ES" sz="1200" i="1" dirty="0"/>
              <a:t>: </a:t>
            </a:r>
            <a:r>
              <a:rPr lang="es-ES" sz="1200" dirty="0"/>
              <a:t>Tasa de desempleo medio anual en el grupo de edad de 15 y 24 años</a:t>
            </a:r>
          </a:p>
          <a:p>
            <a:r>
              <a:rPr lang="es-ES" sz="1200" i="1" dirty="0"/>
              <a:t>Fuente: </a:t>
            </a:r>
            <a:r>
              <a:rPr lang="es-ES" sz="1200" dirty="0"/>
              <a:t>Encuesta de las fuerzas de trabajo de </a:t>
            </a:r>
            <a:r>
              <a:rPr lang="es-ES" sz="1200" i="1" dirty="0"/>
              <a:t>Eurostat</a:t>
            </a:r>
            <a:endParaRPr lang="it-IT" sz="1200" dirty="0"/>
          </a:p>
        </p:txBody>
      </p:sp>
    </p:spTree>
    <p:extLst>
      <p:ext uri="{BB962C8B-B14F-4D97-AF65-F5344CB8AC3E}">
        <p14:creationId xmlns:p14="http://schemas.microsoft.com/office/powerpoint/2010/main" val="2290429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half" idx="2"/>
          </p:nvPr>
        </p:nvSpPr>
        <p:spPr/>
        <p:txBody>
          <a:bodyPr/>
          <a:lstStyle/>
          <a:p>
            <a:r>
              <a:rPr lang="it-IT" dirty="0"/>
              <a:t>Staff di </a:t>
            </a:r>
            <a:r>
              <a:rPr lang="it-IT" b="1" dirty="0">
                <a:solidFill>
                  <a:srgbClr val="FF6600"/>
                </a:solidFill>
              </a:rPr>
              <a:t>S</a:t>
            </a:r>
            <a:r>
              <a:rPr lang="it-IT" dirty="0"/>
              <a:t>tatistica </a:t>
            </a:r>
            <a:r>
              <a:rPr lang="it-IT" b="1" dirty="0">
                <a:solidFill>
                  <a:srgbClr val="FF6600"/>
                </a:solidFill>
              </a:rPr>
              <a:t>S</a:t>
            </a:r>
            <a:r>
              <a:rPr lang="it-IT" dirty="0"/>
              <a:t>tudi e </a:t>
            </a:r>
            <a:r>
              <a:rPr lang="it-IT" b="1" dirty="0">
                <a:solidFill>
                  <a:srgbClr val="FF6600"/>
                </a:solidFill>
              </a:rPr>
              <a:t>R</a:t>
            </a:r>
            <a:r>
              <a:rPr lang="it-IT" dirty="0"/>
              <a:t>icerche sul </a:t>
            </a:r>
            <a:r>
              <a:rPr lang="it-IT" b="1" dirty="0">
                <a:solidFill>
                  <a:srgbClr val="FF6600"/>
                </a:solidFill>
              </a:rPr>
              <a:t>M</a:t>
            </a:r>
            <a:r>
              <a:rPr lang="it-IT" dirty="0"/>
              <a:t>ercato del </a:t>
            </a:r>
            <a:r>
              <a:rPr lang="it-IT" b="1" dirty="0">
                <a:solidFill>
                  <a:srgbClr val="FF6600"/>
                </a:solidFill>
              </a:rPr>
              <a:t>L</a:t>
            </a:r>
            <a:r>
              <a:rPr lang="it-IT" dirty="0"/>
              <a:t>avoro - </a:t>
            </a:r>
            <a:r>
              <a:rPr lang="it-IT" b="1" i="1" dirty="0" err="1">
                <a:solidFill>
                  <a:srgbClr val="FF6600"/>
                </a:solidFill>
              </a:rPr>
              <a:t>SSRM</a:t>
            </a:r>
            <a:r>
              <a:rPr lang="it-IT" i="1" dirty="0" err="1"/>
              <a:t>d</a:t>
            </a:r>
            <a:r>
              <a:rPr lang="it-IT" b="1" i="1" dirty="0" err="1">
                <a:solidFill>
                  <a:srgbClr val="FF6600"/>
                </a:solidFill>
              </a:rPr>
              <a:t>L</a:t>
            </a:r>
            <a:r>
              <a:rPr lang="it-IT" sz="1400" dirty="0">
                <a:latin typeface="Arial" charset="0"/>
              </a:rPr>
              <a:t> </a:t>
            </a:r>
          </a:p>
        </p:txBody>
      </p:sp>
      <p:sp>
        <p:nvSpPr>
          <p:cNvPr id="2" name="Rettangolo 1"/>
          <p:cNvSpPr/>
          <p:nvPr/>
        </p:nvSpPr>
        <p:spPr>
          <a:xfrm>
            <a:off x="395536" y="404664"/>
            <a:ext cx="3168352" cy="400110"/>
          </a:xfrm>
          <a:prstGeom prst="rect">
            <a:avLst/>
          </a:prstGeom>
        </p:spPr>
        <p:txBody>
          <a:bodyPr wrap="square">
            <a:spAutoFit/>
          </a:bodyPr>
          <a:lstStyle/>
          <a:p>
            <a:r>
              <a:rPr lang="es-ES_tradnl" sz="2000" b="1" dirty="0" smtClean="0">
                <a:solidFill>
                  <a:srgbClr val="FF9933"/>
                </a:solidFill>
                <a:effectLst>
                  <a:outerShdw blurRad="38100" dist="38100" dir="2700000" algn="tl">
                    <a:srgbClr val="000000">
                      <a:alpha val="43137"/>
                    </a:srgbClr>
                  </a:outerShdw>
                </a:effectLst>
                <a:latin typeface="Calibri"/>
                <a:ea typeface="Calibri"/>
                <a:cs typeface="Times New Roman"/>
              </a:rPr>
              <a:t>NiNi</a:t>
            </a:r>
            <a:endParaRPr lang="it-IT" sz="2000" b="1" dirty="0">
              <a:solidFill>
                <a:srgbClr val="FF9933"/>
              </a:solidFill>
              <a:effectLst>
                <a:outerShdw blurRad="38100" dist="38100" dir="2700000" algn="tl">
                  <a:srgbClr val="000000">
                    <a:alpha val="43137"/>
                  </a:srgbClr>
                </a:outerShdw>
              </a:effectLst>
            </a:endParaRPr>
          </a:p>
        </p:txBody>
      </p:sp>
      <p:sp>
        <p:nvSpPr>
          <p:cNvPr id="3" name="Rettangolo 2"/>
          <p:cNvSpPr/>
          <p:nvPr/>
        </p:nvSpPr>
        <p:spPr>
          <a:xfrm>
            <a:off x="395536" y="1268760"/>
            <a:ext cx="8352928" cy="4233467"/>
          </a:xfrm>
          <a:prstGeom prst="rect">
            <a:avLst/>
          </a:prstGeom>
        </p:spPr>
        <p:txBody>
          <a:bodyPr wrap="square">
            <a:spAutoFit/>
          </a:bodyPr>
          <a:lstStyle/>
          <a:p>
            <a:pPr algn="just">
              <a:lnSpc>
                <a:spcPct val="115000"/>
              </a:lnSpc>
              <a:spcAft>
                <a:spcPts val="0"/>
              </a:spcAft>
            </a:pPr>
            <a:r>
              <a:rPr lang="es-ES_tradnl" dirty="0">
                <a:solidFill>
                  <a:schemeClr val="tx2"/>
                </a:solidFill>
                <a:latin typeface="+mj-lt"/>
                <a:ea typeface="+mj-ea"/>
                <a:cs typeface="+mj-cs"/>
              </a:rPr>
              <a:t>Entre los jóvenes, están en riesgo de exclusión laboral y social los pertenecientes a la categoría más amplia de los que no estudian ni trabajan (</a:t>
            </a:r>
            <a:r>
              <a:rPr lang="es-ES_tradnl" b="1" dirty="0">
                <a:solidFill>
                  <a:srgbClr val="FF9933"/>
                </a:solidFill>
                <a:effectLst>
                  <a:outerShdw blurRad="38100" dist="38100" dir="2700000" algn="tl">
                    <a:srgbClr val="000000">
                      <a:alpha val="43137"/>
                    </a:srgbClr>
                  </a:outerShdw>
                </a:effectLst>
                <a:latin typeface="+mj-lt"/>
                <a:ea typeface="+mj-ea"/>
                <a:cs typeface="+mj-cs"/>
              </a:rPr>
              <a:t>NiNi = acrónimo inglés NEET, surgió en el Reino Unido a finales del decenio de 1980</a:t>
            </a:r>
            <a:r>
              <a:rPr lang="it-IT" b="1" dirty="0">
                <a:solidFill>
                  <a:srgbClr val="FF9933"/>
                </a:solidFill>
                <a:effectLst>
                  <a:outerShdw blurRad="38100" dist="38100" dir="2700000" algn="tl">
                    <a:srgbClr val="000000">
                      <a:alpha val="43137"/>
                    </a:srgbClr>
                  </a:outerShdw>
                </a:effectLst>
                <a:latin typeface="+mj-lt"/>
                <a:ea typeface="+mj-ea"/>
                <a:cs typeface="+mj-cs"/>
              </a:rPr>
              <a:t> = </a:t>
            </a:r>
            <a:r>
              <a:rPr lang="it-IT" b="1" dirty="0" err="1">
                <a:solidFill>
                  <a:srgbClr val="FF9933"/>
                </a:solidFill>
                <a:effectLst>
                  <a:outerShdw blurRad="38100" dist="38100" dir="2700000" algn="tl">
                    <a:srgbClr val="000000">
                      <a:alpha val="43137"/>
                    </a:srgbClr>
                  </a:outerShdw>
                </a:effectLst>
                <a:latin typeface="+mj-lt"/>
                <a:ea typeface="+mj-ea"/>
                <a:cs typeface="+mj-cs"/>
              </a:rPr>
              <a:t>Not</a:t>
            </a:r>
            <a:r>
              <a:rPr lang="it-IT" b="1" dirty="0">
                <a:solidFill>
                  <a:srgbClr val="FF9933"/>
                </a:solidFill>
                <a:effectLst>
                  <a:outerShdw blurRad="38100" dist="38100" dir="2700000" algn="tl">
                    <a:srgbClr val="000000">
                      <a:alpha val="43137"/>
                    </a:srgbClr>
                  </a:outerShdw>
                </a:effectLst>
                <a:latin typeface="+mj-lt"/>
                <a:ea typeface="+mj-ea"/>
                <a:cs typeface="+mj-cs"/>
              </a:rPr>
              <a:t> in </a:t>
            </a:r>
            <a:r>
              <a:rPr lang="it-IT" b="1" dirty="0" err="1">
                <a:solidFill>
                  <a:srgbClr val="FF9933"/>
                </a:solidFill>
                <a:effectLst>
                  <a:outerShdw blurRad="38100" dist="38100" dir="2700000" algn="tl">
                    <a:srgbClr val="000000">
                      <a:alpha val="43137"/>
                    </a:srgbClr>
                  </a:outerShdw>
                </a:effectLst>
                <a:latin typeface="+mj-lt"/>
                <a:ea typeface="+mj-ea"/>
                <a:cs typeface="+mj-cs"/>
              </a:rPr>
              <a:t>Employment</a:t>
            </a:r>
            <a:r>
              <a:rPr lang="it-IT" b="1" dirty="0">
                <a:solidFill>
                  <a:srgbClr val="FF9933"/>
                </a:solidFill>
                <a:effectLst>
                  <a:outerShdw blurRad="38100" dist="38100" dir="2700000" algn="tl">
                    <a:srgbClr val="000000">
                      <a:alpha val="43137"/>
                    </a:srgbClr>
                  </a:outerShdw>
                </a:effectLst>
                <a:latin typeface="+mj-lt"/>
                <a:ea typeface="+mj-ea"/>
                <a:cs typeface="+mj-cs"/>
              </a:rPr>
              <a:t> , </a:t>
            </a:r>
            <a:r>
              <a:rPr lang="it-IT" b="1" dirty="0" err="1">
                <a:solidFill>
                  <a:srgbClr val="FF9933"/>
                </a:solidFill>
                <a:effectLst>
                  <a:outerShdw blurRad="38100" dist="38100" dir="2700000" algn="tl">
                    <a:srgbClr val="000000">
                      <a:alpha val="43137"/>
                    </a:srgbClr>
                  </a:outerShdw>
                </a:effectLst>
                <a:latin typeface="+mj-lt"/>
                <a:ea typeface="+mj-ea"/>
                <a:cs typeface="+mj-cs"/>
              </a:rPr>
              <a:t>Education</a:t>
            </a:r>
            <a:r>
              <a:rPr lang="it-IT" b="1" dirty="0">
                <a:solidFill>
                  <a:srgbClr val="FF9933"/>
                </a:solidFill>
                <a:effectLst>
                  <a:outerShdw blurRad="38100" dist="38100" dir="2700000" algn="tl">
                    <a:srgbClr val="000000">
                      <a:alpha val="43137"/>
                    </a:srgbClr>
                  </a:outerShdw>
                </a:effectLst>
                <a:latin typeface="+mj-lt"/>
                <a:ea typeface="+mj-ea"/>
                <a:cs typeface="+mj-cs"/>
              </a:rPr>
              <a:t> or Training</a:t>
            </a:r>
            <a:r>
              <a:rPr lang="it-IT" dirty="0">
                <a:solidFill>
                  <a:schemeClr val="tx2"/>
                </a:solidFill>
                <a:latin typeface="+mj-lt"/>
                <a:ea typeface="+mj-ea"/>
                <a:cs typeface="+mj-cs"/>
              </a:rPr>
              <a:t>) </a:t>
            </a:r>
          </a:p>
          <a:p>
            <a:pPr algn="just">
              <a:lnSpc>
                <a:spcPct val="115000"/>
              </a:lnSpc>
              <a:spcAft>
                <a:spcPts val="0"/>
              </a:spcAft>
            </a:pPr>
            <a:r>
              <a:rPr lang="es-ES_tradnl" dirty="0">
                <a:solidFill>
                  <a:schemeClr val="tx2"/>
                </a:solidFill>
                <a:latin typeface="+mj-lt"/>
                <a:ea typeface="+mj-ea"/>
                <a:cs typeface="+mj-cs"/>
              </a:rPr>
              <a:t> </a:t>
            </a:r>
            <a:endParaRPr lang="it-IT" dirty="0">
              <a:solidFill>
                <a:schemeClr val="tx2"/>
              </a:solidFill>
              <a:latin typeface="+mj-lt"/>
              <a:ea typeface="+mj-ea"/>
              <a:cs typeface="+mj-cs"/>
            </a:endParaRPr>
          </a:p>
          <a:p>
            <a:pPr algn="just">
              <a:lnSpc>
                <a:spcPct val="115000"/>
              </a:lnSpc>
              <a:spcAft>
                <a:spcPts val="0"/>
              </a:spcAft>
            </a:pPr>
            <a:r>
              <a:rPr lang="es-ES_tradnl" dirty="0">
                <a:solidFill>
                  <a:schemeClr val="tx2"/>
                </a:solidFill>
                <a:latin typeface="+mj-lt"/>
                <a:ea typeface="+mj-ea"/>
                <a:cs typeface="+mj-cs"/>
              </a:rPr>
              <a:t>Se trata de jóvenes con edades comprendidas entre 15 y 24 años que se han desvinculado del trabajo y de la educación y que presentan un mayor riesgo de exclusión, tanto laboral como social</a:t>
            </a:r>
            <a:r>
              <a:rPr lang="es-ES_tradnl" dirty="0" smtClean="0">
                <a:solidFill>
                  <a:schemeClr val="tx2"/>
                </a:solidFill>
                <a:latin typeface="+mj-lt"/>
                <a:ea typeface="+mj-ea"/>
                <a:cs typeface="+mj-cs"/>
              </a:rPr>
              <a:t>.</a:t>
            </a:r>
            <a:r>
              <a:rPr lang="es-ES_tradnl" b="1" dirty="0">
                <a:solidFill>
                  <a:srgbClr val="FF9933"/>
                </a:solidFill>
                <a:effectLst>
                  <a:outerShdw blurRad="38100" dist="38100" dir="2700000" algn="tl">
                    <a:srgbClr val="000000">
                      <a:alpha val="43137"/>
                    </a:srgbClr>
                  </a:outerShdw>
                </a:effectLst>
              </a:rPr>
              <a:t> (Figura </a:t>
            </a:r>
            <a:r>
              <a:rPr lang="es-ES_tradnl" b="1" dirty="0" smtClean="0">
                <a:solidFill>
                  <a:srgbClr val="FF9933"/>
                </a:solidFill>
                <a:effectLst>
                  <a:outerShdw blurRad="38100" dist="38100" dir="2700000" algn="tl">
                    <a:srgbClr val="000000">
                      <a:alpha val="43137"/>
                    </a:srgbClr>
                  </a:outerShdw>
                </a:effectLst>
              </a:rPr>
              <a:t>5). </a:t>
            </a:r>
            <a:endParaRPr lang="es-ES_tradnl" dirty="0" smtClean="0">
              <a:solidFill>
                <a:schemeClr val="tx2"/>
              </a:solidFill>
              <a:latin typeface="+mj-lt"/>
              <a:ea typeface="+mj-ea"/>
              <a:cs typeface="+mj-cs"/>
            </a:endParaRPr>
          </a:p>
          <a:p>
            <a:pPr algn="just">
              <a:lnSpc>
                <a:spcPct val="115000"/>
              </a:lnSpc>
              <a:spcAft>
                <a:spcPts val="0"/>
              </a:spcAft>
            </a:pPr>
            <a:endParaRPr lang="es-ES_tradnl" dirty="0">
              <a:solidFill>
                <a:schemeClr val="tx2"/>
              </a:solidFill>
              <a:latin typeface="+mj-lt"/>
              <a:ea typeface="+mj-ea"/>
              <a:cs typeface="+mj-cs"/>
            </a:endParaRPr>
          </a:p>
          <a:p>
            <a:pPr algn="just">
              <a:lnSpc>
                <a:spcPct val="115000"/>
              </a:lnSpc>
              <a:spcAft>
                <a:spcPts val="0"/>
              </a:spcAft>
            </a:pPr>
            <a:r>
              <a:rPr lang="es-ES_tradnl" dirty="0" smtClean="0">
                <a:solidFill>
                  <a:schemeClr val="tx2"/>
                </a:solidFill>
                <a:latin typeface="+mj-lt"/>
                <a:ea typeface="+mj-ea"/>
                <a:cs typeface="+mj-cs"/>
              </a:rPr>
              <a:t>Dentro </a:t>
            </a:r>
            <a:r>
              <a:rPr lang="es-ES_tradnl" dirty="0">
                <a:solidFill>
                  <a:schemeClr val="tx2"/>
                </a:solidFill>
                <a:latin typeface="+mj-lt"/>
                <a:ea typeface="+mj-ea"/>
                <a:cs typeface="+mj-cs"/>
              </a:rPr>
              <a:t>de ellos, están en situación especial de riesgo los económicamente inactivos, los desempleados de larga duración y los que ya eran vulnerables antes del inicio de la recesión, como los menos </a:t>
            </a:r>
            <a:r>
              <a:rPr lang="es-ES_tradnl" dirty="0" smtClean="0">
                <a:solidFill>
                  <a:schemeClr val="tx2"/>
                </a:solidFill>
                <a:latin typeface="+mj-lt"/>
                <a:ea typeface="+mj-ea"/>
                <a:cs typeface="+mj-cs"/>
              </a:rPr>
              <a:t>cualificados </a:t>
            </a:r>
            <a:r>
              <a:rPr lang="es-ES_tradnl" b="1" dirty="0">
                <a:solidFill>
                  <a:srgbClr val="FF9933"/>
                </a:solidFill>
                <a:effectLst>
                  <a:outerShdw blurRad="38100" dist="38100" dir="2700000" algn="tl">
                    <a:srgbClr val="000000">
                      <a:alpha val="43137"/>
                    </a:srgbClr>
                  </a:outerShdw>
                </a:effectLst>
              </a:rPr>
              <a:t>(Figura </a:t>
            </a:r>
            <a:r>
              <a:rPr lang="es-ES_tradnl" b="1" dirty="0" smtClean="0">
                <a:solidFill>
                  <a:srgbClr val="FF9933"/>
                </a:solidFill>
                <a:effectLst>
                  <a:outerShdw blurRad="38100" dist="38100" dir="2700000" algn="tl">
                    <a:srgbClr val="000000">
                      <a:alpha val="43137"/>
                    </a:srgbClr>
                  </a:outerShdw>
                </a:effectLst>
              </a:rPr>
              <a:t>4) </a:t>
            </a:r>
            <a:r>
              <a:rPr lang="es-ES_tradnl" dirty="0" smtClean="0">
                <a:solidFill>
                  <a:schemeClr val="tx2"/>
                </a:solidFill>
                <a:latin typeface="+mj-lt"/>
                <a:ea typeface="+mj-ea"/>
                <a:cs typeface="+mj-cs"/>
              </a:rPr>
              <a:t>en </a:t>
            </a:r>
            <a:r>
              <a:rPr lang="es-ES_tradnl" dirty="0">
                <a:solidFill>
                  <a:schemeClr val="tx2"/>
                </a:solidFill>
                <a:latin typeface="+mj-lt"/>
                <a:ea typeface="+mj-ea"/>
                <a:cs typeface="+mj-cs"/>
              </a:rPr>
              <a:t>particular, las mujeres</a:t>
            </a:r>
            <a:r>
              <a:rPr lang="es-ES_tradnl" dirty="0" smtClean="0">
                <a:solidFill>
                  <a:schemeClr val="tx2"/>
                </a:solidFill>
                <a:latin typeface="+mj-lt"/>
                <a:ea typeface="+mj-ea"/>
                <a:cs typeface="+mj-cs"/>
              </a:rPr>
              <a:t>).</a:t>
            </a:r>
            <a:r>
              <a:rPr lang="it-IT" dirty="0" smtClean="0">
                <a:solidFill>
                  <a:schemeClr val="tx2"/>
                </a:solidFill>
                <a:latin typeface="+mj-lt"/>
                <a:ea typeface="+mj-ea"/>
                <a:cs typeface="+mj-cs"/>
              </a:rPr>
              <a:t> </a:t>
            </a:r>
            <a:endParaRPr lang="it-IT" dirty="0">
              <a:solidFill>
                <a:schemeClr val="tx2"/>
              </a:solidFill>
              <a:latin typeface="+mj-lt"/>
              <a:ea typeface="+mj-ea"/>
              <a:cs typeface="+mj-cs"/>
            </a:endParaRPr>
          </a:p>
        </p:txBody>
      </p:sp>
    </p:spTree>
    <p:extLst>
      <p:ext uri="{BB962C8B-B14F-4D97-AF65-F5344CB8AC3E}">
        <p14:creationId xmlns:p14="http://schemas.microsoft.com/office/powerpoint/2010/main" val="2698909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1641</TotalTime>
  <Words>4171</Words>
  <Application>Microsoft Office PowerPoint</Application>
  <PresentationFormat>On-screen Show (4:3)</PresentationFormat>
  <Paragraphs>207</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Struttura predefinita</vt:lpstr>
      <vt:lpstr>Immagine bitmap</vt:lpstr>
      <vt:lpstr>PowerPoint Presentation</vt:lpstr>
      <vt:lpstr>PowerPoint Presentation</vt:lpstr>
      <vt:lpstr>Los jóvenes en Europa se enfrentan a problemas específicos en el acceso al mercado de trabajo. El desempleo juvenil es sistemáticamente superior al desempleo medio. Los jóvenes no se benefician tanto de las fases de crecimiento económico y sufren desproporcionadamente en las épocas de crisis.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Contribución a la variación de la ocupación por edad (v.%) I trim. 2009 – II trim. 2011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Italia Lavoro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Italia Lavoro S.p.A.</dc:creator>
  <cp:lastModifiedBy>eurosocial1</cp:lastModifiedBy>
  <cp:revision>142</cp:revision>
  <dcterms:created xsi:type="dcterms:W3CDTF">2011-01-13T09:19:47Z</dcterms:created>
  <dcterms:modified xsi:type="dcterms:W3CDTF">2011-12-05T14:28:18Z</dcterms:modified>
</cp:coreProperties>
</file>